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3281F91-C62F-45B5-B064-EC12EC9D1485}">
  <a:tblStyle styleId="{C3281F91-C62F-45B5-B064-EC12EC9D1485}"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5" name="Shape 2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1" name="Shape 3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8" name="Shape 3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youtu.be/hv14PTbkIs0?t=860" TargetMode="Externa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basho.com/products/" TargetMode="External"/><Relationship Id="rId4" Type="http://schemas.openxmlformats.org/officeDocument/2006/relationships/hyperlink" Target="http://www.project-voldemort.com/voldemort/" TargetMode="External"/><Relationship Id="rId5" Type="http://schemas.openxmlformats.org/officeDocument/2006/relationships/hyperlink" Target="https://cassandra.apach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opencredo.com/cassandra-tombstones-common-issues/" TargetMode="External"/><Relationship Id="rId4" Type="http://schemas.openxmlformats.org/officeDocument/2006/relationships/image" Target="../media/image3.jpg"/><Relationship Id="rId5" Type="http://schemas.openxmlformats.org/officeDocument/2006/relationships/hyperlink" Target="https://www.pinterest.com/funeralsource/funny-to-the-grav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extremeterrain.com/offroad-dv8-truckconversion-0717-jeep.html" TargetMode="External"/><Relationship Id="rId4" Type="http://schemas.openxmlformats.org/officeDocument/2006/relationships/hyperlink" Target="https://www.rubitrux.com/jeep-jk-ext-conversion.html" TargetMode="External"/><Relationship Id="rId5" Type="http://schemas.openxmlformats.org/officeDocument/2006/relationships/hyperlink" Target="https://youtu.be/oDTkElT1qPI?t=23" TargetMode="External"/><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en.wikipedia.org/wiki/Moab_Jeep_Safari" TargetMode="External"/><Relationship Id="rId4" Type="http://schemas.openxmlformats.org/officeDocument/2006/relationships/hyperlink" Target="https://www.normandinchryslerjeep.net/jeep-wrangler-jk-8-pickup-conversion-kit/" TargetMode="External"/><Relationship Id="rId5" Type="http://schemas.openxmlformats.org/officeDocument/2006/relationships/hyperlink" Target="https://www.aev-conversions.com/vehicles/brute-double-cab" TargetMode="External"/><Relationship Id="rId6" Type="http://schemas.openxmlformats.org/officeDocument/2006/relationships/hyperlink" Target="https://gr8tops.com/shop/jeepmodels/jk-wrangler/jeep-wrangler-jkute-truck-conversion-kit" TargetMode="External"/><Relationship Id="rId7" Type="http://schemas.openxmlformats.org/officeDocument/2006/relationships/hyperlink" Target="https://www.bruiserconversions.com/jk-crew/" TargetMode="External"/><Relationship Id="rId8"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jeepscramblerforum.com/" TargetMode="External"/><Relationship Id="rId4" Type="http://schemas.openxmlformats.org/officeDocument/2006/relationships/hyperlink" Target="https://youtu.be/knnbzNqgi1I?t=26" TargetMode="External"/><Relationship Id="rId9" Type="http://schemas.openxmlformats.org/officeDocument/2006/relationships/hyperlink" Target="http://www.4-the-love-of-jeeps.com/jeep-scrambler.html" TargetMode="External"/><Relationship Id="rId5" Type="http://schemas.openxmlformats.org/officeDocument/2006/relationships/image" Target="../media/image7.png"/><Relationship Id="rId6" Type="http://schemas.openxmlformats.org/officeDocument/2006/relationships/image" Target="../media/image10.png"/><Relationship Id="rId7" Type="http://schemas.openxmlformats.org/officeDocument/2006/relationships/hyperlink" Target="https://truckyeah.jalopnik.com/the-new-jeep-wrangler-truck-is-called-the-jeep-scramble-1798307214" TargetMode="External"/><Relationship Id="rId8" Type="http://schemas.openxmlformats.org/officeDocument/2006/relationships/hyperlink" Target="https://en.wikipedia.org/wiki/Jeep_CJ#CJ-8_.28Scrambler.2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hyperlink" Target="https://togetherjs.com/" TargetMode="External"/><Relationship Id="rId10" Type="http://schemas.openxmlformats.org/officeDocument/2006/relationships/hyperlink" Target="http://etherpad.org/" TargetMode="External"/><Relationship Id="rId13" Type="http://schemas.openxmlformats.org/officeDocument/2006/relationships/hyperlink" Target="https://github.com/share/sharedb" TargetMode="External"/><Relationship Id="rId12" Type="http://schemas.openxmlformats.org/officeDocument/2006/relationships/hyperlink" Target="https://github.com/josephg/ShareJS" TargetMode="External"/><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firebase.google.com/use-cases/" TargetMode="External"/><Relationship Id="rId4" Type="http://schemas.openxmlformats.org/officeDocument/2006/relationships/hyperlink" Target="https://backendless.com/" TargetMode="External"/><Relationship Id="rId9" Type="http://schemas.openxmlformats.org/officeDocument/2006/relationships/hyperlink" Target="http://collabedit.com/" TargetMode="External"/><Relationship Id="rId5" Type="http://schemas.openxmlformats.org/officeDocument/2006/relationships/hyperlink" Target="http://parseplatform.org/" TargetMode="External"/><Relationship Id="rId6" Type="http://schemas.openxmlformats.org/officeDocument/2006/relationships/hyperlink" Target="https://ckeditor.com/" TargetMode="External"/><Relationship Id="rId7" Type="http://schemas.openxmlformats.org/officeDocument/2006/relationships/hyperlink" Target="https://codemirror.net/" TargetMode="External"/><Relationship Id="rId8" Type="http://schemas.openxmlformats.org/officeDocument/2006/relationships/hyperlink" Target="https://ace.c9.i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ckeditor.com" TargetMode="External"/><Relationship Id="rId4" Type="http://schemas.openxmlformats.org/officeDocument/2006/relationships/hyperlink" Target="https://ckeditor5.github.io/" TargetMode="External"/><Relationship Id="rId5"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togetherjs.com/" TargetMode="External"/><Relationship Id="rId4" Type="http://schemas.openxmlformats.org/officeDocument/2006/relationships/hyperlink" Target="http://www.ianbicking.org/blog/2013/10/togetherjs-a-postmodern-tool.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togetherjs.com/examples/drawing/" TargetMode="Externa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github.com/josephg/ShareJS" TargetMode="External"/><Relationship Id="rId4" Type="http://schemas.openxmlformats.org/officeDocument/2006/relationships/hyperlink" Target="https://neil.fraser.name/writing/sync/" TargetMode="External"/><Relationship Id="rId5" Type="http://schemas.openxmlformats.org/officeDocument/2006/relationships/hyperlink" Target="https://news.ycombinator.com/item?id=15600082"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www.lukesurl.com/archives/comic/519-smooth-operato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hyperlink" Target="https://mleddy.blogspot.com/2011/12/change-modify-revise-alter-rewrite.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evelopers.google.com/google-apps/realtime/over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operational-transformation.github.io/visualization.html"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681050"/>
            <a:ext cx="8520600" cy="1582800"/>
          </a:xfrm>
          <a:prstGeom prst="rect">
            <a:avLst/>
          </a:prstGeom>
        </p:spPr>
        <p:txBody>
          <a:bodyPr anchorCtr="0" anchor="b" bIns="91425" lIns="91425" rIns="91425" wrap="square" tIns="91425">
            <a:noAutofit/>
          </a:bodyPr>
          <a:lstStyle/>
          <a:p>
            <a:pPr lvl="0" rtl="0">
              <a:lnSpc>
                <a:spcPct val="115000"/>
              </a:lnSpc>
              <a:spcBef>
                <a:spcPts val="2400"/>
              </a:spcBef>
              <a:spcAft>
                <a:spcPts val="600"/>
              </a:spcAft>
              <a:buClr>
                <a:schemeClr val="dk1"/>
              </a:buClr>
              <a:buSzPct val="29729"/>
              <a:buFont typeface="Arial"/>
              <a:buNone/>
            </a:pPr>
            <a:r>
              <a:rPr b="1" lang="en" sz="3700"/>
              <a:t>Building Your Own Collaborative Editing Web Forms For Free</a:t>
            </a:r>
          </a:p>
        </p:txBody>
      </p:sp>
      <p:sp>
        <p:nvSpPr>
          <p:cNvPr id="55" name="Shape 55"/>
          <p:cNvSpPr txBox="1"/>
          <p:nvPr>
            <p:ph idx="1" type="subTitle"/>
          </p:nvPr>
        </p:nvSpPr>
        <p:spPr>
          <a:xfrm>
            <a:off x="311700" y="2834125"/>
            <a:ext cx="8520600" cy="1532400"/>
          </a:xfrm>
          <a:prstGeom prst="rect">
            <a:avLst/>
          </a:prstGeom>
        </p:spPr>
        <p:txBody>
          <a:bodyPr anchorCtr="0" anchor="t" bIns="91425" lIns="91425" rIns="91425" wrap="square" tIns="91425">
            <a:noAutofit/>
          </a:bodyPr>
          <a:lstStyle/>
          <a:p>
            <a:pPr lvl="0">
              <a:spcBef>
                <a:spcPts val="0"/>
              </a:spcBef>
              <a:buNone/>
            </a:pPr>
            <a:r>
              <a:rPr lang="en"/>
              <a:t>By David Johnson </a:t>
            </a:r>
          </a:p>
          <a:p>
            <a:pPr lvl="0">
              <a:spcBef>
                <a:spcPts val="0"/>
              </a:spcBef>
              <a:buClr>
                <a:schemeClr val="dk1"/>
              </a:buClr>
              <a:buSzPct val="39285"/>
              <a:buFont typeface="Arial"/>
              <a:buNone/>
            </a:pPr>
            <a:r>
              <a:rPr lang="en"/>
              <a:t>djohn89@gmail.com</a:t>
            </a:r>
          </a:p>
          <a:p>
            <a:pPr lvl="0">
              <a:spcBef>
                <a:spcPts val="0"/>
              </a:spcBef>
              <a:buNone/>
            </a:pPr>
            <a:r>
              <a:rPr lang="en"/>
              <a:t>www.djohn89.com</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Google I/O 2013 presentation</a:t>
            </a:r>
          </a:p>
        </p:txBody>
      </p:sp>
      <p:sp>
        <p:nvSpPr>
          <p:cNvPr id="151" name="Shape 151"/>
          <p:cNvSpPr txBox="1"/>
          <p:nvPr>
            <p:ph idx="1" type="body"/>
          </p:nvPr>
        </p:nvSpPr>
        <p:spPr>
          <a:xfrm>
            <a:off x="2088700" y="4063550"/>
            <a:ext cx="4885500" cy="499500"/>
          </a:xfrm>
          <a:prstGeom prst="rect">
            <a:avLst/>
          </a:prstGeom>
        </p:spPr>
        <p:txBody>
          <a:bodyPr anchorCtr="0" anchor="t" bIns="91425" lIns="91425" rIns="91425" wrap="square" tIns="91425">
            <a:noAutofit/>
          </a:bodyPr>
          <a:lstStyle/>
          <a:p>
            <a:pPr lvl="0">
              <a:spcBef>
                <a:spcPts val="0"/>
              </a:spcBef>
              <a:buNone/>
            </a:pPr>
            <a:r>
              <a:rPr lang="en"/>
              <a:t>“</a:t>
            </a:r>
            <a:r>
              <a:rPr lang="en" u="sng">
                <a:solidFill>
                  <a:schemeClr val="hlink"/>
                </a:solidFill>
                <a:hlinkClick r:id="rId3"/>
              </a:rPr>
              <a:t>The Secrets of the Drive Realtime API</a:t>
            </a:r>
            <a:r>
              <a:rPr lang="en"/>
              <a:t>” video</a:t>
            </a:r>
          </a:p>
        </p:txBody>
      </p:sp>
      <p:pic>
        <p:nvPicPr>
          <p:cNvPr descr="yt video - google IO 2013.jpg" id="152" name="Shape 152"/>
          <p:cNvPicPr preferRelativeResize="0"/>
          <p:nvPr/>
        </p:nvPicPr>
        <p:blipFill>
          <a:blip r:embed="rId4">
            <a:alphaModFix/>
          </a:blip>
          <a:stretch>
            <a:fillRect/>
          </a:stretch>
        </p:blipFill>
        <p:spPr>
          <a:xfrm>
            <a:off x="1804400" y="1393350"/>
            <a:ext cx="5353050" cy="2038350"/>
          </a:xfrm>
          <a:prstGeom prst="rect">
            <a:avLst/>
          </a:prstGeom>
          <a:noFill/>
          <a:ln>
            <a:noFill/>
          </a:ln>
        </p:spPr>
      </p:pic>
      <p:sp>
        <p:nvSpPr>
          <p:cNvPr id="153" name="Shape 153"/>
          <p:cNvSpPr txBox="1"/>
          <p:nvPr/>
        </p:nvSpPr>
        <p:spPr>
          <a:xfrm>
            <a:off x="8437975" y="94800"/>
            <a:ext cx="458400" cy="383100"/>
          </a:xfrm>
          <a:prstGeom prst="rect">
            <a:avLst/>
          </a:prstGeom>
          <a:solidFill>
            <a:srgbClr val="CFE2F3"/>
          </a:solidFill>
          <a:ln>
            <a:noFill/>
          </a:ln>
        </p:spPr>
        <p:txBody>
          <a:bodyPr anchorCtr="0" anchor="t" bIns="91425" lIns="91425" rIns="91425" wrap="square" tIns="91425">
            <a:noAutofit/>
          </a:bodyPr>
          <a:lstStyle/>
          <a:p>
            <a:pPr lvl="0" rtl="0" algn="ctr">
              <a:spcBef>
                <a:spcPts val="0"/>
              </a:spcBef>
              <a:buNone/>
            </a:pPr>
            <a:r>
              <a:rPr lang="en"/>
              <a:t>OT</a:t>
            </a:r>
          </a:p>
        </p:txBody>
      </p:sp>
      <p:sp>
        <p:nvSpPr>
          <p:cNvPr id="154" name="Shape 154"/>
          <p:cNvSpPr/>
          <p:nvPr/>
        </p:nvSpPr>
        <p:spPr>
          <a:xfrm>
            <a:off x="8437975" y="423975"/>
            <a:ext cx="458400" cy="177600"/>
          </a:xfrm>
          <a:prstGeom prst="leftRightArrow">
            <a:avLst>
              <a:gd fmla="val 50000" name="adj1"/>
              <a:gd fmla="val 500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idx="1" type="body"/>
          </p:nvPr>
        </p:nvSpPr>
        <p:spPr>
          <a:xfrm>
            <a:off x="0" y="736850"/>
            <a:ext cx="9090600" cy="22104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buChar char="●"/>
            </a:pPr>
            <a:r>
              <a:rPr lang="en" sz="2400"/>
              <a:t>Operations must be transformed so that they commute</a:t>
            </a:r>
          </a:p>
          <a:p>
            <a:pPr indent="-381000" lvl="0" marL="457200" rtl="0">
              <a:spcBef>
                <a:spcPts val="0"/>
              </a:spcBef>
              <a:spcAft>
                <a:spcPts val="0"/>
              </a:spcAft>
              <a:buSzPct val="100000"/>
              <a:buChar char="●"/>
            </a:pPr>
            <a:r>
              <a:rPr lang="en" sz="2400"/>
              <a:t>Message delivery is assumed to be reliable and in-order (*)</a:t>
            </a:r>
          </a:p>
          <a:p>
            <a:pPr indent="-381000" lvl="0" marL="457200" rtl="0">
              <a:spcBef>
                <a:spcPts val="0"/>
              </a:spcBef>
              <a:spcAft>
                <a:spcPts val="0"/>
              </a:spcAft>
              <a:buSzPct val="100000"/>
              <a:buChar char="●"/>
            </a:pPr>
            <a:r>
              <a:rPr lang="en" sz="2400"/>
              <a:t>Every client and also the server must implement OT in the same way</a:t>
            </a:r>
          </a:p>
          <a:p>
            <a:pPr indent="-381000" lvl="0" marL="457200">
              <a:spcBef>
                <a:spcPts val="0"/>
              </a:spcBef>
              <a:buSzPct val="100000"/>
              <a:buChar char="●"/>
            </a:pPr>
            <a:r>
              <a:rPr lang="en" sz="2400"/>
              <a:t>Preservation of user intention is difficult (but solved)</a:t>
            </a:r>
          </a:p>
        </p:txBody>
      </p:sp>
      <p:sp>
        <p:nvSpPr>
          <p:cNvPr id="160" name="Shape 160"/>
          <p:cNvSpPr txBox="1"/>
          <p:nvPr>
            <p:ph type="title"/>
          </p:nvPr>
        </p:nvSpPr>
        <p:spPr>
          <a:xfrm>
            <a:off x="0" y="0"/>
            <a:ext cx="9144000" cy="572700"/>
          </a:xfrm>
          <a:prstGeom prst="rect">
            <a:avLst/>
          </a:prstGeom>
        </p:spPr>
        <p:txBody>
          <a:bodyPr anchorCtr="0" anchor="t" bIns="91425" lIns="91425" rIns="91425" wrap="square" tIns="91425">
            <a:noAutofit/>
          </a:bodyPr>
          <a:lstStyle/>
          <a:p>
            <a:pPr lvl="0" rtl="0">
              <a:spcBef>
                <a:spcPts val="0"/>
              </a:spcBef>
              <a:buNone/>
            </a:pPr>
            <a:r>
              <a:rPr lang="en"/>
              <a:t>OT Overview</a:t>
            </a:r>
          </a:p>
        </p:txBody>
      </p:sp>
      <p:graphicFrame>
        <p:nvGraphicFramePr>
          <p:cNvPr id="161" name="Shape 161"/>
          <p:cNvGraphicFramePr/>
          <p:nvPr/>
        </p:nvGraphicFramePr>
        <p:xfrm>
          <a:off x="792700" y="3363350"/>
          <a:ext cx="3000000" cy="3000000"/>
        </p:xfrm>
        <a:graphic>
          <a:graphicData uri="http://schemas.openxmlformats.org/drawingml/2006/table">
            <a:tbl>
              <a:tblPr>
                <a:noFill/>
                <a:tableStyleId>{C3281F91-C62F-45B5-B064-EC12EC9D1485}</a:tableStyleId>
              </a:tblPr>
              <a:tblGrid>
                <a:gridCol w="1809750"/>
                <a:gridCol w="1809750"/>
                <a:gridCol w="1809750"/>
                <a:gridCol w="1809750"/>
              </a:tblGrid>
              <a:tr h="381000">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rPr lang="en"/>
                        <a:t>Op1</a:t>
                      </a:r>
                    </a:p>
                  </a:txBody>
                  <a:tcPr marT="91425" marB="91425" marR="91425" marL="91425"/>
                </a:tc>
                <a:tc>
                  <a:txBody>
                    <a:bodyPr>
                      <a:noAutofit/>
                    </a:bodyPr>
                    <a:lstStyle/>
                    <a:p>
                      <a:pPr lvl="0">
                        <a:spcBef>
                          <a:spcPts val="0"/>
                        </a:spcBef>
                        <a:buNone/>
                      </a:pPr>
                      <a:r>
                        <a:rPr lang="en"/>
                        <a:t>Op2</a:t>
                      </a:r>
                    </a:p>
                  </a:txBody>
                  <a:tcPr marT="91425" marB="91425" marR="91425" marL="91425"/>
                </a:tc>
                <a:tc>
                  <a:txBody>
                    <a:bodyPr>
                      <a:noAutofit/>
                    </a:bodyPr>
                    <a:lstStyle/>
                    <a:p>
                      <a:pPr lvl="0">
                        <a:spcBef>
                          <a:spcPts val="0"/>
                        </a:spcBef>
                        <a:buNone/>
                      </a:pPr>
                      <a:r>
                        <a:rPr lang="en"/>
                        <a:t>Op3</a:t>
                      </a:r>
                    </a:p>
                  </a:txBody>
                  <a:tcPr marT="91425" marB="91425" marR="91425" marL="91425"/>
                </a:tc>
              </a:tr>
              <a:tr h="381000">
                <a:tc>
                  <a:txBody>
                    <a:bodyPr>
                      <a:noAutofit/>
                    </a:bodyPr>
                    <a:lstStyle/>
                    <a:p>
                      <a:pPr lvl="0">
                        <a:spcBef>
                          <a:spcPts val="0"/>
                        </a:spcBef>
                        <a:buNone/>
                      </a:pPr>
                      <a:r>
                        <a:rPr lang="en"/>
                        <a:t>Op1</a:t>
                      </a:r>
                    </a:p>
                  </a:txBody>
                  <a:tcPr marT="91425" marB="91425" marR="91425" marL="91425"/>
                </a:tc>
                <a:tc>
                  <a:txBody>
                    <a:bodyPr>
                      <a:noAutofit/>
                    </a:bodyPr>
                    <a:lstStyle/>
                    <a:p>
                      <a:pPr lvl="0">
                        <a:spcBef>
                          <a:spcPts val="0"/>
                        </a:spcBef>
                        <a:buNone/>
                      </a:pPr>
                      <a:r>
                        <a:rPr lang="en"/>
                        <a:t>T(Op1, Op1)</a:t>
                      </a:r>
                    </a:p>
                  </a:txBody>
                  <a:tcPr marT="91425" marB="91425" marR="91425" marL="91425"/>
                </a:tc>
                <a:tc>
                  <a:txBody>
                    <a:bodyPr>
                      <a:noAutofit/>
                    </a:bodyPr>
                    <a:lstStyle/>
                    <a:p>
                      <a:pPr lvl="0">
                        <a:spcBef>
                          <a:spcPts val="0"/>
                        </a:spcBef>
                        <a:buNone/>
                      </a:pPr>
                      <a:r>
                        <a:rPr lang="en"/>
                        <a:t>T(Op1, Op2)</a:t>
                      </a:r>
                    </a:p>
                  </a:txBody>
                  <a:tcPr marT="91425" marB="91425" marR="91425" marL="91425"/>
                </a:tc>
                <a:tc>
                  <a:txBody>
                    <a:bodyPr>
                      <a:noAutofit/>
                    </a:bodyPr>
                    <a:lstStyle/>
                    <a:p>
                      <a:pPr lvl="0">
                        <a:spcBef>
                          <a:spcPts val="0"/>
                        </a:spcBef>
                        <a:buNone/>
                      </a:pPr>
                      <a:r>
                        <a:rPr lang="en"/>
                        <a:t>...</a:t>
                      </a:r>
                    </a:p>
                  </a:txBody>
                  <a:tcPr marT="91425" marB="91425" marR="91425" marL="91425"/>
                </a:tc>
              </a:tr>
              <a:tr h="381000">
                <a:tc>
                  <a:txBody>
                    <a:bodyPr>
                      <a:noAutofit/>
                    </a:bodyPr>
                    <a:lstStyle/>
                    <a:p>
                      <a:pPr lvl="0">
                        <a:spcBef>
                          <a:spcPts val="0"/>
                        </a:spcBef>
                        <a:buClr>
                          <a:schemeClr val="dk1"/>
                        </a:buClr>
                        <a:buSzPct val="78571"/>
                        <a:buFont typeface="Arial"/>
                        <a:buNone/>
                      </a:pPr>
                      <a:r>
                        <a:rPr lang="en">
                          <a:solidFill>
                            <a:schemeClr val="dk1"/>
                          </a:solidFill>
                        </a:rPr>
                        <a:t>Op2</a:t>
                      </a:r>
                    </a:p>
                  </a:txBody>
                  <a:tcPr marT="91425" marB="91425" marR="91425" marL="91425"/>
                </a:tc>
                <a:tc>
                  <a:txBody>
                    <a:bodyPr>
                      <a:noAutofit/>
                    </a:bodyPr>
                    <a:lstStyle/>
                    <a:p>
                      <a:pPr lvl="0">
                        <a:spcBef>
                          <a:spcPts val="0"/>
                        </a:spcBef>
                        <a:buNone/>
                      </a:pPr>
                      <a:r>
                        <a:rPr lang="en"/>
                        <a:t>T(Op2, Op1)</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381000">
                <a:tc>
                  <a:txBody>
                    <a:bodyPr>
                      <a:noAutofit/>
                    </a:bodyPr>
                    <a:lstStyle/>
                    <a:p>
                      <a:pPr lvl="0">
                        <a:spcBef>
                          <a:spcPts val="0"/>
                        </a:spcBef>
                        <a:buClr>
                          <a:schemeClr val="dk1"/>
                        </a:buClr>
                        <a:buSzPct val="78571"/>
                        <a:buFont typeface="Arial"/>
                        <a:buNone/>
                      </a:pPr>
                      <a:r>
                        <a:rPr lang="en">
                          <a:solidFill>
                            <a:schemeClr val="dk1"/>
                          </a:solidFill>
                        </a:rPr>
                        <a:t>Op3</a:t>
                      </a:r>
                    </a:p>
                  </a:txBody>
                  <a:tcPr marT="91425" marB="91425" marR="91425" marL="91425"/>
                </a:tc>
                <a:tc>
                  <a:txBody>
                    <a:bodyPr>
                      <a:noAutofit/>
                    </a:bodyPr>
                    <a:lstStyle/>
                    <a:p>
                      <a:pPr lvl="0">
                        <a:spcBef>
                          <a:spcPts val="0"/>
                        </a:spcBef>
                        <a:buNone/>
                      </a:pPr>
                      <a:r>
                        <a:rPr lang="en"/>
                        <a:t>...</a:t>
                      </a:r>
                    </a:p>
                  </a:txBody>
                  <a:tcPr marT="91425" marB="91425" marR="91425" marL="91425"/>
                </a:tc>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rPr lang="en"/>
                        <a:t>...</a:t>
                      </a:r>
                    </a:p>
                  </a:txBody>
                  <a:tcPr marT="91425" marB="91425" marR="91425" marL="91425"/>
                </a:tc>
              </a:tr>
            </a:tbl>
          </a:graphicData>
        </a:graphic>
      </p:graphicFrame>
      <p:sp>
        <p:nvSpPr>
          <p:cNvPr id="162" name="Shape 162"/>
          <p:cNvSpPr txBox="1"/>
          <p:nvPr/>
        </p:nvSpPr>
        <p:spPr>
          <a:xfrm>
            <a:off x="792700" y="2973950"/>
            <a:ext cx="7126200" cy="362700"/>
          </a:xfrm>
          <a:prstGeom prst="rect">
            <a:avLst/>
          </a:prstGeom>
          <a:noFill/>
          <a:ln>
            <a:noFill/>
          </a:ln>
        </p:spPr>
        <p:txBody>
          <a:bodyPr anchorCtr="0" anchor="t" bIns="91425" lIns="91425" rIns="91425" wrap="square" tIns="91425">
            <a:noAutofit/>
          </a:bodyPr>
          <a:lstStyle/>
          <a:p>
            <a:pPr lvl="0">
              <a:spcBef>
                <a:spcPts val="0"/>
              </a:spcBef>
              <a:buNone/>
            </a:pPr>
            <a:r>
              <a:rPr lang="en"/>
              <a:t>Transformation Functions: T(x, y) must implement every possible pair of operations</a:t>
            </a:r>
          </a:p>
        </p:txBody>
      </p:sp>
      <p:sp>
        <p:nvSpPr>
          <p:cNvPr id="163" name="Shape 163"/>
          <p:cNvSpPr txBox="1"/>
          <p:nvPr/>
        </p:nvSpPr>
        <p:spPr>
          <a:xfrm>
            <a:off x="8437975" y="94800"/>
            <a:ext cx="458400" cy="383100"/>
          </a:xfrm>
          <a:prstGeom prst="rect">
            <a:avLst/>
          </a:prstGeom>
          <a:solidFill>
            <a:srgbClr val="CFE2F3"/>
          </a:solidFill>
          <a:ln>
            <a:noFill/>
          </a:ln>
        </p:spPr>
        <p:txBody>
          <a:bodyPr anchorCtr="0" anchor="t" bIns="91425" lIns="91425" rIns="91425" wrap="square" tIns="91425">
            <a:noAutofit/>
          </a:bodyPr>
          <a:lstStyle/>
          <a:p>
            <a:pPr lvl="0" rtl="0" algn="ctr">
              <a:spcBef>
                <a:spcPts val="0"/>
              </a:spcBef>
              <a:buNone/>
            </a:pPr>
            <a:r>
              <a:rPr lang="en"/>
              <a:t>OT</a:t>
            </a:r>
          </a:p>
        </p:txBody>
      </p:sp>
      <p:sp>
        <p:nvSpPr>
          <p:cNvPr id="164" name="Shape 164"/>
          <p:cNvSpPr/>
          <p:nvPr/>
        </p:nvSpPr>
        <p:spPr>
          <a:xfrm>
            <a:off x="8437975" y="423975"/>
            <a:ext cx="458400" cy="177600"/>
          </a:xfrm>
          <a:prstGeom prst="leftRightArrow">
            <a:avLst>
              <a:gd fmla="val 50000" name="adj1"/>
              <a:gd fmla="val 500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64025"/>
            <a:ext cx="8520600" cy="572700"/>
          </a:xfrm>
          <a:prstGeom prst="rect">
            <a:avLst/>
          </a:prstGeom>
        </p:spPr>
        <p:txBody>
          <a:bodyPr anchorCtr="0" anchor="t" bIns="91425" lIns="91425" rIns="91425" wrap="square" tIns="91425">
            <a:noAutofit/>
          </a:bodyPr>
          <a:lstStyle/>
          <a:p>
            <a:pPr lvl="0">
              <a:spcBef>
                <a:spcPts val="0"/>
              </a:spcBef>
              <a:buNone/>
            </a:pPr>
            <a:r>
              <a:rPr lang="en"/>
              <a:t>OT Challenges</a:t>
            </a:r>
          </a:p>
        </p:txBody>
      </p:sp>
      <p:sp>
        <p:nvSpPr>
          <p:cNvPr id="170" name="Shape 17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Char char="●"/>
            </a:pPr>
            <a:r>
              <a:rPr lang="en"/>
              <a:t>OT functions mutate the operations (insertion, deletion, selection, copy, paste, etc.) so that all operations will commute and eventually converge</a:t>
            </a:r>
          </a:p>
          <a:p>
            <a:pPr indent="-317500" lvl="1" marL="914400" rtl="0">
              <a:lnSpc>
                <a:spcPct val="150000"/>
              </a:lnSpc>
              <a:spcBef>
                <a:spcPts val="0"/>
              </a:spcBef>
              <a:spcAft>
                <a:spcPts val="0"/>
              </a:spcAft>
              <a:buChar char="○"/>
            </a:pPr>
            <a:r>
              <a:rPr lang="en"/>
              <a:t>Unfortunately, many OT algorithms are flawed or very difficult to implement correctly</a:t>
            </a:r>
          </a:p>
          <a:p>
            <a:pPr indent="-317500" lvl="1" marL="914400" rtl="0">
              <a:lnSpc>
                <a:spcPct val="150000"/>
              </a:lnSpc>
              <a:spcBef>
                <a:spcPts val="0"/>
              </a:spcBef>
              <a:spcAft>
                <a:spcPts val="0"/>
              </a:spcAft>
              <a:buChar char="○"/>
            </a:pPr>
            <a:r>
              <a:rPr lang="en"/>
              <a:t>A single failed transformation will ruin the whole scheme</a:t>
            </a:r>
          </a:p>
          <a:p>
            <a:pPr indent="-317500" lvl="1" marL="914400" rtl="0">
              <a:lnSpc>
                <a:spcPct val="150000"/>
              </a:lnSpc>
              <a:spcBef>
                <a:spcPts val="0"/>
              </a:spcBef>
              <a:spcAft>
                <a:spcPts val="0"/>
              </a:spcAft>
              <a:buChar char="○"/>
            </a:pPr>
            <a:r>
              <a:rPr lang="en"/>
              <a:t>Transaction Property 2 (TP2) is very hard to achieve</a:t>
            </a:r>
          </a:p>
          <a:p>
            <a:pPr indent="-342900" lvl="0" marL="457200" rtl="0">
              <a:lnSpc>
                <a:spcPct val="150000"/>
              </a:lnSpc>
              <a:spcBef>
                <a:spcPts val="0"/>
              </a:spcBef>
              <a:spcAft>
                <a:spcPts val="0"/>
              </a:spcAft>
              <a:buChar char="●"/>
            </a:pPr>
            <a:r>
              <a:rPr lang="en"/>
              <a:t>Plain text editing is the easiest to get right, but formatting operations add a lot of business value (and complexity)</a:t>
            </a:r>
          </a:p>
          <a:p>
            <a:pPr indent="-342900" lvl="0" marL="457200" rtl="0">
              <a:lnSpc>
                <a:spcPct val="150000"/>
              </a:lnSpc>
              <a:spcBef>
                <a:spcPts val="0"/>
              </a:spcBef>
              <a:spcAft>
                <a:spcPts val="0"/>
              </a:spcAft>
              <a:buChar char="●"/>
            </a:pPr>
            <a:r>
              <a:rPr lang="en"/>
              <a:t>Google Wave was discontinued in 2010 due to lack of user interest</a:t>
            </a:r>
          </a:p>
          <a:p>
            <a:pPr indent="-342900" lvl="0" marL="457200" rtl="0">
              <a:lnSpc>
                <a:spcPct val="150000"/>
              </a:lnSpc>
              <a:spcBef>
                <a:spcPts val="0"/>
              </a:spcBef>
              <a:buChar char="●"/>
            </a:pPr>
            <a:r>
              <a:rPr lang="en"/>
              <a:t>OT is still used by Google Drive applications (Docs, Sheets, etc.)</a:t>
            </a:r>
          </a:p>
        </p:txBody>
      </p:sp>
      <p:sp>
        <p:nvSpPr>
          <p:cNvPr id="171" name="Shape 171"/>
          <p:cNvSpPr txBox="1"/>
          <p:nvPr/>
        </p:nvSpPr>
        <p:spPr>
          <a:xfrm>
            <a:off x="8437975" y="94800"/>
            <a:ext cx="458400" cy="383100"/>
          </a:xfrm>
          <a:prstGeom prst="rect">
            <a:avLst/>
          </a:prstGeom>
          <a:solidFill>
            <a:srgbClr val="CFE2F3"/>
          </a:solidFill>
          <a:ln>
            <a:noFill/>
          </a:ln>
        </p:spPr>
        <p:txBody>
          <a:bodyPr anchorCtr="0" anchor="t" bIns="91425" lIns="91425" rIns="91425" wrap="square" tIns="91425">
            <a:noAutofit/>
          </a:bodyPr>
          <a:lstStyle/>
          <a:p>
            <a:pPr lvl="0" rtl="0" algn="ctr">
              <a:spcBef>
                <a:spcPts val="0"/>
              </a:spcBef>
              <a:buNone/>
            </a:pPr>
            <a:r>
              <a:rPr lang="en"/>
              <a:t>OT</a:t>
            </a:r>
          </a:p>
        </p:txBody>
      </p:sp>
      <p:sp>
        <p:nvSpPr>
          <p:cNvPr id="172" name="Shape 172"/>
          <p:cNvSpPr/>
          <p:nvPr/>
        </p:nvSpPr>
        <p:spPr>
          <a:xfrm>
            <a:off x="8437975" y="423975"/>
            <a:ext cx="458400" cy="177600"/>
          </a:xfrm>
          <a:prstGeom prst="leftRightArrow">
            <a:avLst>
              <a:gd fmla="val 50000" name="adj1"/>
              <a:gd fmla="val 500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a:spcBef>
                <a:spcPts val="0"/>
              </a:spcBef>
              <a:buNone/>
            </a:pPr>
            <a:r>
              <a:rPr lang="en"/>
              <a:t>Newer Alternative - CRDTs</a:t>
            </a:r>
          </a:p>
        </p:txBody>
      </p:sp>
      <p:sp>
        <p:nvSpPr>
          <p:cNvPr id="178" name="Shape 178"/>
          <p:cNvSpPr txBox="1"/>
          <p:nvPr/>
        </p:nvSpPr>
        <p:spPr>
          <a:xfrm>
            <a:off x="321475" y="744150"/>
            <a:ext cx="8520600" cy="1103100"/>
          </a:xfrm>
          <a:prstGeom prst="rect">
            <a:avLst/>
          </a:prstGeom>
          <a:noFill/>
          <a:ln>
            <a:noFill/>
          </a:ln>
        </p:spPr>
        <p:txBody>
          <a:bodyPr anchorCtr="0" anchor="t" bIns="91425" lIns="91425" rIns="91425" wrap="square" tIns="91425">
            <a:noAutofit/>
          </a:bodyPr>
          <a:lstStyle/>
          <a:p>
            <a:pPr lvl="0">
              <a:spcBef>
                <a:spcPts val="0"/>
              </a:spcBef>
              <a:buNone/>
            </a:pPr>
            <a:r>
              <a:rPr lang="en" sz="1800"/>
              <a:t>C</a:t>
            </a:r>
            <a:r>
              <a:rPr lang="en" sz="1800"/>
              <a:t>onflict-free Replicated Data Type (CRDT): a distributed data type that is guaranteed to converge to a shared state. No math! E.g., </a:t>
            </a:r>
            <a:r>
              <a:rPr lang="en" sz="1800" u="sng">
                <a:solidFill>
                  <a:schemeClr val="hlink"/>
                </a:solidFill>
                <a:hlinkClick r:id="rId3"/>
              </a:rPr>
              <a:t>Riak</a:t>
            </a:r>
            <a:r>
              <a:rPr lang="en" sz="1800"/>
              <a:t>, </a:t>
            </a:r>
            <a:r>
              <a:rPr lang="en" sz="1800" u="sng">
                <a:solidFill>
                  <a:schemeClr val="hlink"/>
                </a:solidFill>
                <a:hlinkClick r:id="rId4"/>
              </a:rPr>
              <a:t>Voldemort</a:t>
            </a:r>
            <a:r>
              <a:rPr lang="en" sz="1800"/>
              <a:t>, or </a:t>
            </a:r>
            <a:r>
              <a:rPr lang="en" sz="1800" u="sng">
                <a:solidFill>
                  <a:schemeClr val="hlink"/>
                </a:solidFill>
                <a:hlinkClick r:id="rId5"/>
              </a:rPr>
              <a:t>Cassandra</a:t>
            </a:r>
          </a:p>
        </p:txBody>
      </p:sp>
      <p:graphicFrame>
        <p:nvGraphicFramePr>
          <p:cNvPr id="179" name="Shape 179"/>
          <p:cNvGraphicFramePr/>
          <p:nvPr/>
        </p:nvGraphicFramePr>
        <p:xfrm>
          <a:off x="5230425" y="2384325"/>
          <a:ext cx="3000000" cy="3000000"/>
        </p:xfrm>
        <a:graphic>
          <a:graphicData uri="http://schemas.openxmlformats.org/drawingml/2006/table">
            <a:tbl>
              <a:tblPr>
                <a:noFill/>
                <a:tableStyleId>{C3281F91-C62F-45B5-B064-EC12EC9D1485}</a:tableStyleId>
              </a:tblPr>
              <a:tblGrid>
                <a:gridCol w="970850"/>
                <a:gridCol w="970850"/>
              </a:tblGrid>
              <a:tr h="355100">
                <a:tc>
                  <a:txBody>
                    <a:bodyPr>
                      <a:noAutofit/>
                    </a:bodyPr>
                    <a:lstStyle/>
                    <a:p>
                      <a:pPr lvl="0" rtl="0">
                        <a:spcBef>
                          <a:spcPts val="0"/>
                        </a:spcBef>
                        <a:buNone/>
                      </a:pPr>
                      <a:r>
                        <a:rPr lang="en"/>
                        <a:t>Position</a:t>
                      </a:r>
                    </a:p>
                  </a:txBody>
                  <a:tcPr marT="91425" marB="91425" marR="91425" marL="91425"/>
                </a:tc>
                <a:tc>
                  <a:txBody>
                    <a:bodyPr>
                      <a:noAutofit/>
                    </a:bodyPr>
                    <a:lstStyle/>
                    <a:p>
                      <a:pPr lvl="0" rtl="0">
                        <a:spcBef>
                          <a:spcPts val="0"/>
                        </a:spcBef>
                        <a:buNone/>
                      </a:pPr>
                      <a:r>
                        <a:rPr lang="en"/>
                        <a:t>Character</a:t>
                      </a:r>
                    </a:p>
                  </a:txBody>
                  <a:tcPr marT="91425" marB="91425" marR="91425" marL="91425"/>
                </a:tc>
              </a:tr>
              <a:tr h="319375">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L</a:t>
                      </a:r>
                    </a:p>
                  </a:txBody>
                  <a:tcPr marT="91425" marB="91425" marR="91425" marL="91425"/>
                </a:tc>
              </a:tr>
              <a:tr h="328325">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o</a:t>
                      </a:r>
                    </a:p>
                  </a:txBody>
                  <a:tcPr marT="91425" marB="91425" marR="91425" marL="91425"/>
                </a:tc>
              </a:tr>
              <a:tr h="319375">
                <a:tc>
                  <a:txBody>
                    <a:bodyPr>
                      <a:noAutofit/>
                    </a:bodyPr>
                    <a:lstStyle/>
                    <a:p>
                      <a:pPr lvl="0" rtl="0">
                        <a:spcBef>
                          <a:spcPts val="0"/>
                        </a:spcBef>
                        <a:buNone/>
                      </a:pPr>
                      <a:r>
                        <a:rPr lang="en"/>
                        <a:t>2</a:t>
                      </a:r>
                    </a:p>
                  </a:txBody>
                  <a:tcPr marT="91425" marB="91425" marR="91425" marL="91425"/>
                </a:tc>
                <a:tc>
                  <a:txBody>
                    <a:bodyPr>
                      <a:noAutofit/>
                    </a:bodyPr>
                    <a:lstStyle/>
                    <a:p>
                      <a:pPr lvl="0" rtl="0">
                        <a:spcBef>
                          <a:spcPts val="0"/>
                        </a:spcBef>
                        <a:buNone/>
                      </a:pPr>
                      <a:r>
                        <a:rPr lang="en"/>
                        <a:t>r</a:t>
                      </a:r>
                    </a:p>
                  </a:txBody>
                  <a:tcPr marT="91425" marB="91425" marR="91425" marL="91425"/>
                </a:tc>
              </a:tr>
              <a:tr h="374025">
                <a:tc>
                  <a:txBody>
                    <a:bodyPr>
                      <a:noAutofit/>
                    </a:bodyPr>
                    <a:lstStyle/>
                    <a:p>
                      <a:pPr lvl="0" rtl="0">
                        <a:spcBef>
                          <a:spcPts val="0"/>
                        </a:spcBef>
                        <a:buNone/>
                      </a:pPr>
                      <a:r>
                        <a:rPr lang="en"/>
                        <a:t>2.1</a:t>
                      </a:r>
                    </a:p>
                  </a:txBody>
                  <a:tcPr marT="91425" marB="91425" marR="91425" marL="91425"/>
                </a:tc>
                <a:tc>
                  <a:txBody>
                    <a:bodyPr>
                      <a:noAutofit/>
                    </a:bodyPr>
                    <a:lstStyle/>
                    <a:p>
                      <a:pPr lvl="0" rtl="0">
                        <a:spcBef>
                          <a:spcPts val="0"/>
                        </a:spcBef>
                        <a:buNone/>
                      </a:pPr>
                      <a:r>
                        <a:rPr b="1" lang="en" u="sng"/>
                        <a:t>e</a:t>
                      </a:r>
                    </a:p>
                  </a:txBody>
                  <a:tcPr marT="91425" marB="91425" marR="91425" marL="91425"/>
                </a:tc>
              </a:tr>
              <a:tr h="374025">
                <a:tc>
                  <a:txBody>
                    <a:bodyPr>
                      <a:noAutofit/>
                    </a:bodyPr>
                    <a:lstStyle/>
                    <a:p>
                      <a:pPr lvl="0" rtl="0">
                        <a:spcBef>
                          <a:spcPts val="0"/>
                        </a:spcBef>
                        <a:buNone/>
                      </a:pPr>
                      <a:r>
                        <a:rPr lang="en"/>
                        <a:t>3</a:t>
                      </a:r>
                    </a:p>
                  </a:txBody>
                  <a:tcPr marT="91425" marB="91425" marR="91425" marL="91425"/>
                </a:tc>
                <a:tc>
                  <a:txBody>
                    <a:bodyPr>
                      <a:noAutofit/>
                    </a:bodyPr>
                    <a:lstStyle/>
                    <a:p>
                      <a:pPr lvl="0" rtl="0">
                        <a:spcBef>
                          <a:spcPts val="0"/>
                        </a:spcBef>
                        <a:buNone/>
                      </a:pPr>
                      <a:r>
                        <a:rPr lang="en"/>
                        <a:t>m</a:t>
                      </a:r>
                    </a:p>
                  </a:txBody>
                  <a:tcPr marT="91425" marB="91425" marR="91425" marL="91425"/>
                </a:tc>
              </a:tr>
            </a:tbl>
          </a:graphicData>
        </a:graphic>
      </p:graphicFrame>
      <p:sp>
        <p:nvSpPr>
          <p:cNvPr id="180" name="Shape 180"/>
          <p:cNvSpPr txBox="1"/>
          <p:nvPr/>
        </p:nvSpPr>
        <p:spPr>
          <a:xfrm>
            <a:off x="2997800" y="3761550"/>
            <a:ext cx="1664700" cy="848400"/>
          </a:xfrm>
          <a:prstGeom prst="rect">
            <a:avLst/>
          </a:prstGeom>
          <a:noFill/>
          <a:ln>
            <a:noFill/>
          </a:ln>
        </p:spPr>
        <p:txBody>
          <a:bodyPr anchorCtr="0" anchor="t" bIns="91425" lIns="91425" rIns="91425" wrap="square" tIns="91425">
            <a:noAutofit/>
          </a:bodyPr>
          <a:lstStyle/>
          <a:p>
            <a:pPr lvl="0" rtl="0">
              <a:spcBef>
                <a:spcPts val="0"/>
              </a:spcBef>
              <a:buNone/>
            </a:pPr>
            <a:r>
              <a:rPr i="1" lang="en">
                <a:solidFill>
                  <a:schemeClr val="dk1"/>
                </a:solidFill>
              </a:rPr>
              <a:t>M2 (local): C2 inserted ‘e’ after position 2</a:t>
            </a:r>
          </a:p>
        </p:txBody>
      </p:sp>
      <p:sp>
        <p:nvSpPr>
          <p:cNvPr id="181" name="Shape 181"/>
          <p:cNvSpPr/>
          <p:nvPr/>
        </p:nvSpPr>
        <p:spPr>
          <a:xfrm>
            <a:off x="2553900" y="4031450"/>
            <a:ext cx="444000" cy="312600"/>
          </a:xfrm>
          <a:prstGeom prst="rightArrow">
            <a:avLst>
              <a:gd fmla="val 50000" name="adj1"/>
              <a:gd fmla="val 50000" name="adj2"/>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2" name="Shape 182"/>
          <p:cNvSpPr/>
          <p:nvPr/>
        </p:nvSpPr>
        <p:spPr>
          <a:xfrm>
            <a:off x="4554750" y="4029450"/>
            <a:ext cx="444000" cy="312600"/>
          </a:xfrm>
          <a:prstGeom prst="rightArrow">
            <a:avLst>
              <a:gd fmla="val 50000" name="adj1"/>
              <a:gd fmla="val 50000" name="adj2"/>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83" name="Shape 183"/>
          <p:cNvSpPr txBox="1"/>
          <p:nvPr/>
        </p:nvSpPr>
        <p:spPr>
          <a:xfrm>
            <a:off x="446475" y="1922850"/>
            <a:ext cx="1941600" cy="390900"/>
          </a:xfrm>
          <a:prstGeom prst="rect">
            <a:avLst/>
          </a:prstGeom>
          <a:noFill/>
          <a:ln>
            <a:noFill/>
          </a:ln>
        </p:spPr>
        <p:txBody>
          <a:bodyPr anchorCtr="0" anchor="t" bIns="91425" lIns="91425" rIns="91425" wrap="square" tIns="91425">
            <a:noAutofit/>
          </a:bodyPr>
          <a:lstStyle/>
          <a:p>
            <a:pPr lvl="0" algn="ctr">
              <a:spcBef>
                <a:spcPts val="0"/>
              </a:spcBef>
              <a:buNone/>
            </a:pPr>
            <a:r>
              <a:rPr lang="en"/>
              <a:t>Added set</a:t>
            </a:r>
          </a:p>
        </p:txBody>
      </p:sp>
      <p:sp>
        <p:nvSpPr>
          <p:cNvPr id="184" name="Shape 184"/>
          <p:cNvSpPr txBox="1"/>
          <p:nvPr/>
        </p:nvSpPr>
        <p:spPr>
          <a:xfrm>
            <a:off x="5230475" y="1912950"/>
            <a:ext cx="1941600" cy="390900"/>
          </a:xfrm>
          <a:prstGeom prst="rect">
            <a:avLst/>
          </a:prstGeom>
          <a:noFill/>
          <a:ln>
            <a:noFill/>
          </a:ln>
        </p:spPr>
        <p:txBody>
          <a:bodyPr anchorCtr="0" anchor="t" bIns="91425" lIns="91425" rIns="91425" wrap="square" tIns="91425">
            <a:noAutofit/>
          </a:bodyPr>
          <a:lstStyle/>
          <a:p>
            <a:pPr lvl="0" rtl="0" algn="ctr">
              <a:spcBef>
                <a:spcPts val="0"/>
              </a:spcBef>
              <a:buNone/>
            </a:pPr>
            <a:r>
              <a:rPr lang="en">
                <a:solidFill>
                  <a:schemeClr val="dk1"/>
                </a:solidFill>
              </a:rPr>
              <a:t>Added set</a:t>
            </a:r>
          </a:p>
        </p:txBody>
      </p:sp>
      <p:graphicFrame>
        <p:nvGraphicFramePr>
          <p:cNvPr id="185" name="Shape 185"/>
          <p:cNvGraphicFramePr/>
          <p:nvPr/>
        </p:nvGraphicFramePr>
        <p:xfrm>
          <a:off x="429825" y="2384325"/>
          <a:ext cx="3000000" cy="3000000"/>
        </p:xfrm>
        <a:graphic>
          <a:graphicData uri="http://schemas.openxmlformats.org/drawingml/2006/table">
            <a:tbl>
              <a:tblPr>
                <a:noFill/>
                <a:tableStyleId>{C3281F91-C62F-45B5-B064-EC12EC9D1485}</a:tableStyleId>
              </a:tblPr>
              <a:tblGrid>
                <a:gridCol w="970850"/>
                <a:gridCol w="970850"/>
              </a:tblGrid>
              <a:tr h="355100">
                <a:tc>
                  <a:txBody>
                    <a:bodyPr>
                      <a:noAutofit/>
                    </a:bodyPr>
                    <a:lstStyle/>
                    <a:p>
                      <a:pPr lvl="0" rtl="0">
                        <a:spcBef>
                          <a:spcPts val="0"/>
                        </a:spcBef>
                        <a:buNone/>
                      </a:pPr>
                      <a:r>
                        <a:rPr lang="en"/>
                        <a:t>Position</a:t>
                      </a:r>
                    </a:p>
                  </a:txBody>
                  <a:tcPr marT="91425" marB="91425" marR="91425" marL="91425"/>
                </a:tc>
                <a:tc>
                  <a:txBody>
                    <a:bodyPr>
                      <a:noAutofit/>
                    </a:bodyPr>
                    <a:lstStyle/>
                    <a:p>
                      <a:pPr lvl="0" rtl="0">
                        <a:spcBef>
                          <a:spcPts val="0"/>
                        </a:spcBef>
                        <a:buNone/>
                      </a:pPr>
                      <a:r>
                        <a:rPr lang="en"/>
                        <a:t>Character</a:t>
                      </a:r>
                    </a:p>
                  </a:txBody>
                  <a:tcPr marT="91425" marB="91425" marR="91425" marL="91425"/>
                </a:tc>
              </a:tr>
              <a:tr h="319375">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L</a:t>
                      </a:r>
                    </a:p>
                  </a:txBody>
                  <a:tcPr marT="91425" marB="91425" marR="91425" marL="91425"/>
                </a:tc>
              </a:tr>
              <a:tr h="328325">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o</a:t>
                      </a:r>
                    </a:p>
                  </a:txBody>
                  <a:tcPr marT="91425" marB="91425" marR="91425" marL="91425"/>
                </a:tc>
              </a:tr>
              <a:tr h="319375">
                <a:tc>
                  <a:txBody>
                    <a:bodyPr>
                      <a:noAutofit/>
                    </a:bodyPr>
                    <a:lstStyle/>
                    <a:p>
                      <a:pPr lvl="0" rtl="0">
                        <a:spcBef>
                          <a:spcPts val="0"/>
                        </a:spcBef>
                        <a:buNone/>
                      </a:pPr>
                      <a:r>
                        <a:rPr lang="en"/>
                        <a:t>2</a:t>
                      </a:r>
                    </a:p>
                  </a:txBody>
                  <a:tcPr marT="91425" marB="91425" marR="91425" marL="91425"/>
                </a:tc>
                <a:tc>
                  <a:txBody>
                    <a:bodyPr>
                      <a:noAutofit/>
                    </a:bodyPr>
                    <a:lstStyle/>
                    <a:p>
                      <a:pPr lvl="0" rtl="0">
                        <a:spcBef>
                          <a:spcPts val="0"/>
                        </a:spcBef>
                        <a:buNone/>
                      </a:pPr>
                      <a:r>
                        <a:rPr lang="en"/>
                        <a:t>r</a:t>
                      </a:r>
                    </a:p>
                  </a:txBody>
                  <a:tcPr marT="91425" marB="91425" marR="91425" marL="91425"/>
                </a:tc>
              </a:tr>
              <a:tr h="374025">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t/>
                      </a:r>
                      <a:endParaRPr b="1" u="sng"/>
                    </a:p>
                  </a:txBody>
                  <a:tcPr marT="91425" marB="91425" marR="91425" marL="91425"/>
                </a:tc>
              </a:tr>
              <a:tr h="374025">
                <a:tc>
                  <a:txBody>
                    <a:bodyPr>
                      <a:noAutofit/>
                    </a:bodyPr>
                    <a:lstStyle/>
                    <a:p>
                      <a:pPr lvl="0" rtl="0">
                        <a:spcBef>
                          <a:spcPts val="0"/>
                        </a:spcBef>
                        <a:buNone/>
                      </a:pPr>
                      <a:r>
                        <a:rPr lang="en"/>
                        <a:t>3</a:t>
                      </a:r>
                    </a:p>
                  </a:txBody>
                  <a:tcPr marT="91425" marB="91425" marR="91425" marL="91425"/>
                </a:tc>
                <a:tc>
                  <a:txBody>
                    <a:bodyPr>
                      <a:noAutofit/>
                    </a:bodyPr>
                    <a:lstStyle/>
                    <a:p>
                      <a:pPr lvl="0" rtl="0">
                        <a:spcBef>
                          <a:spcPts val="0"/>
                        </a:spcBef>
                        <a:buNone/>
                      </a:pPr>
                      <a:r>
                        <a:rPr lang="en"/>
                        <a:t>m</a:t>
                      </a:r>
                    </a:p>
                  </a:txBody>
                  <a:tcPr marT="91425" marB="91425" marR="91425" marL="91425"/>
                </a:tc>
              </a:tr>
            </a:tbl>
          </a:graphicData>
        </a:graphic>
      </p:graphicFrame>
      <p:sp>
        <p:nvSpPr>
          <p:cNvPr id="186" name="Shape 186"/>
          <p:cNvSpPr txBox="1"/>
          <p:nvPr/>
        </p:nvSpPr>
        <p:spPr>
          <a:xfrm>
            <a:off x="848325" y="4737500"/>
            <a:ext cx="928800" cy="390900"/>
          </a:xfrm>
          <a:prstGeom prst="rect">
            <a:avLst/>
          </a:prstGeom>
          <a:noFill/>
          <a:ln>
            <a:noFill/>
          </a:ln>
        </p:spPr>
        <p:txBody>
          <a:bodyPr anchorCtr="0" anchor="t" bIns="91425" lIns="91425" rIns="91425" wrap="square" tIns="91425">
            <a:noAutofit/>
          </a:bodyPr>
          <a:lstStyle/>
          <a:p>
            <a:pPr lvl="0" rtl="0">
              <a:spcBef>
                <a:spcPts val="0"/>
              </a:spcBef>
              <a:buNone/>
            </a:pPr>
            <a:r>
              <a:rPr lang="en"/>
              <a:t>“Lorm”</a:t>
            </a:r>
          </a:p>
        </p:txBody>
      </p:sp>
      <p:sp>
        <p:nvSpPr>
          <p:cNvPr id="187" name="Shape 187"/>
          <p:cNvSpPr txBox="1"/>
          <p:nvPr/>
        </p:nvSpPr>
        <p:spPr>
          <a:xfrm>
            <a:off x="5725125" y="4737500"/>
            <a:ext cx="928800" cy="390900"/>
          </a:xfrm>
          <a:prstGeom prst="rect">
            <a:avLst/>
          </a:prstGeom>
          <a:noFill/>
          <a:ln>
            <a:noFill/>
          </a:ln>
        </p:spPr>
        <p:txBody>
          <a:bodyPr anchorCtr="0" anchor="t" bIns="91425" lIns="91425" rIns="91425" wrap="square" tIns="91425">
            <a:noAutofit/>
          </a:bodyPr>
          <a:lstStyle/>
          <a:p>
            <a:pPr lvl="0" rtl="0">
              <a:spcBef>
                <a:spcPts val="0"/>
              </a:spcBef>
              <a:buNone/>
            </a:pPr>
            <a:r>
              <a:rPr lang="en"/>
              <a:t>“Lorem”</a:t>
            </a:r>
          </a:p>
        </p:txBody>
      </p:sp>
      <p:sp>
        <p:nvSpPr>
          <p:cNvPr id="188" name="Shape 188"/>
          <p:cNvSpPr txBox="1"/>
          <p:nvPr/>
        </p:nvSpPr>
        <p:spPr>
          <a:xfrm>
            <a:off x="8336600" y="122375"/>
            <a:ext cx="700800" cy="312600"/>
          </a:xfrm>
          <a:prstGeom prst="rect">
            <a:avLst/>
          </a:prstGeom>
          <a:solidFill>
            <a:srgbClr val="C27BA0"/>
          </a:solidFill>
          <a:ln>
            <a:noFill/>
          </a:ln>
        </p:spPr>
        <p:txBody>
          <a:bodyPr anchorCtr="0" anchor="t" bIns="91425" lIns="91425" rIns="91425" wrap="square" tIns="91425">
            <a:noAutofit/>
          </a:bodyPr>
          <a:lstStyle/>
          <a:p>
            <a:pPr lvl="0" algn="ctr">
              <a:spcBef>
                <a:spcPts val="0"/>
              </a:spcBef>
              <a:buNone/>
            </a:pPr>
            <a:r>
              <a:rPr lang="en"/>
              <a:t>CRDT</a:t>
            </a:r>
          </a:p>
        </p:txBody>
      </p:sp>
      <p:sp>
        <p:nvSpPr>
          <p:cNvPr id="189" name="Shape 189"/>
          <p:cNvSpPr/>
          <p:nvPr/>
        </p:nvSpPr>
        <p:spPr>
          <a:xfrm>
            <a:off x="83766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0" name="Shape 190"/>
          <p:cNvSpPr/>
          <p:nvPr/>
        </p:nvSpPr>
        <p:spPr>
          <a:xfrm>
            <a:off x="86052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91" name="Shape 191"/>
          <p:cNvSpPr/>
          <p:nvPr/>
        </p:nvSpPr>
        <p:spPr>
          <a:xfrm>
            <a:off x="88338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64025"/>
            <a:ext cx="8520600" cy="572700"/>
          </a:xfrm>
          <a:prstGeom prst="rect">
            <a:avLst/>
          </a:prstGeom>
        </p:spPr>
        <p:txBody>
          <a:bodyPr anchorCtr="0" anchor="t" bIns="91425" lIns="91425" rIns="91425" wrap="square" tIns="91425">
            <a:noAutofit/>
          </a:bodyPr>
          <a:lstStyle/>
          <a:p>
            <a:pPr lvl="0">
              <a:spcBef>
                <a:spcPts val="0"/>
              </a:spcBef>
              <a:buNone/>
            </a:pPr>
            <a:r>
              <a:rPr lang="en"/>
              <a:t>CRDTs - tombstone function</a:t>
            </a:r>
          </a:p>
        </p:txBody>
      </p:sp>
      <p:sp>
        <p:nvSpPr>
          <p:cNvPr id="197" name="Shape 197"/>
          <p:cNvSpPr txBox="1"/>
          <p:nvPr>
            <p:ph idx="1" type="body"/>
          </p:nvPr>
        </p:nvSpPr>
        <p:spPr>
          <a:xfrm>
            <a:off x="84650" y="712925"/>
            <a:ext cx="8520600" cy="1078500"/>
          </a:xfrm>
          <a:prstGeom prst="rect">
            <a:avLst/>
          </a:prstGeom>
        </p:spPr>
        <p:txBody>
          <a:bodyPr anchorCtr="0" anchor="t" bIns="91425" lIns="91425" rIns="91425" wrap="square" tIns="91425">
            <a:noAutofit/>
          </a:bodyPr>
          <a:lstStyle/>
          <a:p>
            <a:pPr lvl="0">
              <a:spcBef>
                <a:spcPts val="0"/>
              </a:spcBef>
              <a:buNone/>
            </a:pPr>
            <a:r>
              <a:rPr lang="en"/>
              <a:t>Deletions are handled by creating a second set of deletions (“tombstones”). The final string as rendered by sorting the sets and removing the elements that are in the Remove-only set. </a:t>
            </a:r>
          </a:p>
        </p:txBody>
      </p:sp>
      <p:graphicFrame>
        <p:nvGraphicFramePr>
          <p:cNvPr id="198" name="Shape 198"/>
          <p:cNvGraphicFramePr/>
          <p:nvPr/>
        </p:nvGraphicFramePr>
        <p:xfrm>
          <a:off x="470900" y="2092625"/>
          <a:ext cx="3000000" cy="3000000"/>
        </p:xfrm>
        <a:graphic>
          <a:graphicData uri="http://schemas.openxmlformats.org/drawingml/2006/table">
            <a:tbl>
              <a:tblPr>
                <a:noFill/>
                <a:tableStyleId>{C3281F91-C62F-45B5-B064-EC12EC9D1485}</a:tableStyleId>
              </a:tblPr>
              <a:tblGrid>
                <a:gridCol w="970850"/>
                <a:gridCol w="970850"/>
              </a:tblGrid>
              <a:tr h="355100">
                <a:tc>
                  <a:txBody>
                    <a:bodyPr>
                      <a:noAutofit/>
                    </a:bodyPr>
                    <a:lstStyle/>
                    <a:p>
                      <a:pPr lvl="0" rtl="0">
                        <a:spcBef>
                          <a:spcPts val="0"/>
                        </a:spcBef>
                        <a:buNone/>
                      </a:pPr>
                      <a:r>
                        <a:rPr lang="en"/>
                        <a:t>Position</a:t>
                      </a:r>
                    </a:p>
                  </a:txBody>
                  <a:tcPr marT="91425" marB="91425" marR="91425" marL="91425"/>
                </a:tc>
                <a:tc>
                  <a:txBody>
                    <a:bodyPr>
                      <a:noAutofit/>
                    </a:bodyPr>
                    <a:lstStyle/>
                    <a:p>
                      <a:pPr lvl="0" rtl="0">
                        <a:spcBef>
                          <a:spcPts val="0"/>
                        </a:spcBef>
                        <a:buNone/>
                      </a:pPr>
                      <a:r>
                        <a:rPr lang="en"/>
                        <a:t>Character</a:t>
                      </a:r>
                    </a:p>
                  </a:txBody>
                  <a:tcPr marT="91425" marB="91425" marR="91425" marL="91425"/>
                </a:tc>
              </a:tr>
              <a:tr h="319375">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L</a:t>
                      </a:r>
                    </a:p>
                  </a:txBody>
                  <a:tcPr marT="91425" marB="91425" marR="91425" marL="91425"/>
                </a:tc>
              </a:tr>
              <a:tr h="328325">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o</a:t>
                      </a:r>
                    </a:p>
                  </a:txBody>
                  <a:tcPr marT="91425" marB="91425" marR="91425" marL="91425"/>
                </a:tc>
              </a:tr>
              <a:tr h="319375">
                <a:tc>
                  <a:txBody>
                    <a:bodyPr>
                      <a:noAutofit/>
                    </a:bodyPr>
                    <a:lstStyle/>
                    <a:p>
                      <a:pPr lvl="0" rtl="0">
                        <a:spcBef>
                          <a:spcPts val="0"/>
                        </a:spcBef>
                        <a:buNone/>
                      </a:pPr>
                      <a:r>
                        <a:rPr lang="en"/>
                        <a:t>2</a:t>
                      </a:r>
                    </a:p>
                  </a:txBody>
                  <a:tcPr marT="91425" marB="91425" marR="91425" marL="91425"/>
                </a:tc>
                <a:tc>
                  <a:txBody>
                    <a:bodyPr>
                      <a:noAutofit/>
                    </a:bodyPr>
                    <a:lstStyle/>
                    <a:p>
                      <a:pPr lvl="0" rtl="0">
                        <a:spcBef>
                          <a:spcPts val="0"/>
                        </a:spcBef>
                        <a:buNone/>
                      </a:pPr>
                      <a:r>
                        <a:rPr lang="en"/>
                        <a:t>r</a:t>
                      </a:r>
                    </a:p>
                  </a:txBody>
                  <a:tcPr marT="91425" marB="91425" marR="91425" marL="91425"/>
                </a:tc>
              </a:tr>
              <a:tr h="374025">
                <a:tc>
                  <a:txBody>
                    <a:bodyPr>
                      <a:noAutofit/>
                    </a:bodyPr>
                    <a:lstStyle/>
                    <a:p>
                      <a:pPr lvl="0" rtl="0">
                        <a:spcBef>
                          <a:spcPts val="0"/>
                        </a:spcBef>
                        <a:buNone/>
                      </a:pPr>
                      <a:r>
                        <a:rPr lang="en"/>
                        <a:t>2.1</a:t>
                      </a:r>
                    </a:p>
                  </a:txBody>
                  <a:tcPr marT="91425" marB="91425" marR="91425" marL="91425"/>
                </a:tc>
                <a:tc>
                  <a:txBody>
                    <a:bodyPr>
                      <a:noAutofit/>
                    </a:bodyPr>
                    <a:lstStyle/>
                    <a:p>
                      <a:pPr lvl="0" rtl="0">
                        <a:spcBef>
                          <a:spcPts val="0"/>
                        </a:spcBef>
                        <a:buNone/>
                      </a:pPr>
                      <a:r>
                        <a:rPr b="1" lang="en" u="sng"/>
                        <a:t>e</a:t>
                      </a:r>
                    </a:p>
                  </a:txBody>
                  <a:tcPr marT="91425" marB="91425" marR="91425" marL="91425"/>
                </a:tc>
              </a:tr>
              <a:tr h="374025">
                <a:tc>
                  <a:txBody>
                    <a:bodyPr>
                      <a:noAutofit/>
                    </a:bodyPr>
                    <a:lstStyle/>
                    <a:p>
                      <a:pPr lvl="0" rtl="0">
                        <a:spcBef>
                          <a:spcPts val="0"/>
                        </a:spcBef>
                        <a:buNone/>
                      </a:pPr>
                      <a:r>
                        <a:rPr lang="en"/>
                        <a:t>3</a:t>
                      </a:r>
                    </a:p>
                  </a:txBody>
                  <a:tcPr marT="91425" marB="91425" marR="91425" marL="91425"/>
                </a:tc>
                <a:tc>
                  <a:txBody>
                    <a:bodyPr>
                      <a:noAutofit/>
                    </a:bodyPr>
                    <a:lstStyle/>
                    <a:p>
                      <a:pPr lvl="0" rtl="0">
                        <a:spcBef>
                          <a:spcPts val="0"/>
                        </a:spcBef>
                        <a:buNone/>
                      </a:pPr>
                      <a:r>
                        <a:rPr lang="en"/>
                        <a:t>m</a:t>
                      </a:r>
                    </a:p>
                  </a:txBody>
                  <a:tcPr marT="91425" marB="91425" marR="91425" marL="91425"/>
                </a:tc>
              </a:tr>
            </a:tbl>
          </a:graphicData>
        </a:graphic>
      </p:graphicFrame>
      <p:sp>
        <p:nvSpPr>
          <p:cNvPr id="199" name="Shape 199"/>
          <p:cNvSpPr txBox="1"/>
          <p:nvPr/>
        </p:nvSpPr>
        <p:spPr>
          <a:xfrm>
            <a:off x="470950" y="1621250"/>
            <a:ext cx="1941600" cy="390900"/>
          </a:xfrm>
          <a:prstGeom prst="rect">
            <a:avLst/>
          </a:prstGeom>
          <a:noFill/>
          <a:ln>
            <a:noFill/>
          </a:ln>
        </p:spPr>
        <p:txBody>
          <a:bodyPr anchorCtr="0" anchor="t" bIns="91425" lIns="91425" rIns="91425" wrap="square" tIns="91425">
            <a:noAutofit/>
          </a:bodyPr>
          <a:lstStyle/>
          <a:p>
            <a:pPr lvl="0" rtl="0" algn="ctr">
              <a:spcBef>
                <a:spcPts val="0"/>
              </a:spcBef>
              <a:buNone/>
            </a:pPr>
            <a:r>
              <a:rPr lang="en"/>
              <a:t>Added set</a:t>
            </a:r>
          </a:p>
        </p:txBody>
      </p:sp>
      <p:graphicFrame>
        <p:nvGraphicFramePr>
          <p:cNvPr id="200" name="Shape 200"/>
          <p:cNvGraphicFramePr/>
          <p:nvPr/>
        </p:nvGraphicFramePr>
        <p:xfrm>
          <a:off x="4011225" y="2155725"/>
          <a:ext cx="3000000" cy="3000000"/>
        </p:xfrm>
        <a:graphic>
          <a:graphicData uri="http://schemas.openxmlformats.org/drawingml/2006/table">
            <a:tbl>
              <a:tblPr>
                <a:noFill/>
                <a:tableStyleId>{C3281F91-C62F-45B5-B064-EC12EC9D1485}</a:tableStyleId>
              </a:tblPr>
              <a:tblGrid>
                <a:gridCol w="970850"/>
                <a:gridCol w="970850"/>
              </a:tblGrid>
              <a:tr h="355100">
                <a:tc>
                  <a:txBody>
                    <a:bodyPr>
                      <a:noAutofit/>
                    </a:bodyPr>
                    <a:lstStyle/>
                    <a:p>
                      <a:pPr lvl="0" rtl="0">
                        <a:spcBef>
                          <a:spcPts val="0"/>
                        </a:spcBef>
                        <a:buNone/>
                      </a:pPr>
                      <a:r>
                        <a:rPr lang="en"/>
                        <a:t>Position</a:t>
                      </a:r>
                    </a:p>
                  </a:txBody>
                  <a:tcPr marT="91425" marB="91425" marR="91425" marL="91425"/>
                </a:tc>
                <a:tc>
                  <a:txBody>
                    <a:bodyPr>
                      <a:noAutofit/>
                    </a:bodyPr>
                    <a:lstStyle/>
                    <a:p>
                      <a:pPr lvl="0" rtl="0">
                        <a:spcBef>
                          <a:spcPts val="0"/>
                        </a:spcBef>
                        <a:buNone/>
                      </a:pPr>
                      <a:r>
                        <a:rPr lang="en"/>
                        <a:t>Character</a:t>
                      </a:r>
                    </a:p>
                  </a:txBody>
                  <a:tcPr marT="91425" marB="91425" marR="91425" marL="91425"/>
                </a:tc>
              </a:tr>
              <a:tr h="319375">
                <a:tc>
                  <a:txBody>
                    <a:bodyPr>
                      <a:noAutofit/>
                    </a:bodyPr>
                    <a:lstStyle/>
                    <a:p>
                      <a:pPr lvl="0" rtl="0">
                        <a:spcBef>
                          <a:spcPts val="0"/>
                        </a:spcBef>
                        <a:buNone/>
                      </a:pPr>
                      <a:r>
                        <a:rPr lang="en"/>
                        <a:t>0</a:t>
                      </a:r>
                    </a:p>
                  </a:txBody>
                  <a:tcPr marT="91425" marB="91425" marR="91425" marL="91425"/>
                </a:tc>
                <a:tc>
                  <a:txBody>
                    <a:bodyPr>
                      <a:noAutofit/>
                    </a:bodyPr>
                    <a:lstStyle/>
                    <a:p>
                      <a:pPr lvl="0" rtl="0">
                        <a:spcBef>
                          <a:spcPts val="0"/>
                        </a:spcBef>
                        <a:buNone/>
                      </a:pPr>
                      <a:r>
                        <a:rPr lang="en"/>
                        <a:t>L</a:t>
                      </a:r>
                    </a:p>
                  </a:txBody>
                  <a:tcPr marT="91425" marB="91425" marR="91425" marL="91425"/>
                </a:tc>
              </a:tr>
              <a:tr h="328325">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o</a:t>
                      </a:r>
                    </a:p>
                  </a:txBody>
                  <a:tcPr marT="91425" marB="91425" marR="91425" marL="91425"/>
                </a:tc>
              </a:tr>
              <a:tr h="319375">
                <a:tc>
                  <a:txBody>
                    <a:bodyPr>
                      <a:noAutofit/>
                    </a:bodyPr>
                    <a:lstStyle/>
                    <a:p>
                      <a:pPr lvl="0" rtl="0">
                        <a:spcBef>
                          <a:spcPts val="0"/>
                        </a:spcBef>
                        <a:buNone/>
                      </a:pPr>
                      <a:r>
                        <a:rPr lang="en"/>
                        <a:t>2</a:t>
                      </a:r>
                    </a:p>
                  </a:txBody>
                  <a:tcPr marT="91425" marB="91425" marR="91425" marL="91425"/>
                </a:tc>
                <a:tc>
                  <a:txBody>
                    <a:bodyPr>
                      <a:noAutofit/>
                    </a:bodyPr>
                    <a:lstStyle/>
                    <a:p>
                      <a:pPr lvl="0" rtl="0">
                        <a:spcBef>
                          <a:spcPts val="0"/>
                        </a:spcBef>
                        <a:buNone/>
                      </a:pPr>
                      <a:r>
                        <a:rPr lang="en"/>
                        <a:t>r</a:t>
                      </a:r>
                    </a:p>
                  </a:txBody>
                  <a:tcPr marT="91425" marB="91425" marR="91425" marL="91425"/>
                </a:tc>
              </a:tr>
              <a:tr h="374025">
                <a:tc>
                  <a:txBody>
                    <a:bodyPr>
                      <a:noAutofit/>
                    </a:bodyPr>
                    <a:lstStyle/>
                    <a:p>
                      <a:pPr lvl="0" rtl="0">
                        <a:spcBef>
                          <a:spcPts val="0"/>
                        </a:spcBef>
                        <a:buNone/>
                      </a:pPr>
                      <a:r>
                        <a:rPr lang="en"/>
                        <a:t>2.1</a:t>
                      </a:r>
                    </a:p>
                  </a:txBody>
                  <a:tcPr marT="91425" marB="91425" marR="91425" marL="91425"/>
                </a:tc>
                <a:tc>
                  <a:txBody>
                    <a:bodyPr>
                      <a:noAutofit/>
                    </a:bodyPr>
                    <a:lstStyle/>
                    <a:p>
                      <a:pPr lvl="0" rtl="0">
                        <a:spcBef>
                          <a:spcPts val="0"/>
                        </a:spcBef>
                        <a:buNone/>
                      </a:pPr>
                      <a:r>
                        <a:rPr b="1" lang="en" u="sng"/>
                        <a:t>e</a:t>
                      </a:r>
                    </a:p>
                  </a:txBody>
                  <a:tcPr marT="91425" marB="91425" marR="91425" marL="91425"/>
                </a:tc>
              </a:tr>
              <a:tr h="374025">
                <a:tc>
                  <a:txBody>
                    <a:bodyPr>
                      <a:noAutofit/>
                    </a:bodyPr>
                    <a:lstStyle/>
                    <a:p>
                      <a:pPr lvl="0" rtl="0">
                        <a:spcBef>
                          <a:spcPts val="0"/>
                        </a:spcBef>
                        <a:buNone/>
                      </a:pPr>
                      <a:r>
                        <a:rPr lang="en"/>
                        <a:t>3</a:t>
                      </a:r>
                    </a:p>
                  </a:txBody>
                  <a:tcPr marT="91425" marB="91425" marR="91425" marL="91425"/>
                </a:tc>
                <a:tc>
                  <a:txBody>
                    <a:bodyPr>
                      <a:noAutofit/>
                    </a:bodyPr>
                    <a:lstStyle/>
                    <a:p>
                      <a:pPr lvl="0" rtl="0">
                        <a:spcBef>
                          <a:spcPts val="0"/>
                        </a:spcBef>
                        <a:buNone/>
                      </a:pPr>
                      <a:r>
                        <a:rPr lang="en"/>
                        <a:t>m</a:t>
                      </a:r>
                    </a:p>
                  </a:txBody>
                  <a:tcPr marT="91425" marB="91425" marR="91425" marL="91425"/>
                </a:tc>
              </a:tr>
            </a:tbl>
          </a:graphicData>
        </a:graphic>
      </p:graphicFrame>
      <p:sp>
        <p:nvSpPr>
          <p:cNvPr id="201" name="Shape 201"/>
          <p:cNvSpPr txBox="1"/>
          <p:nvPr/>
        </p:nvSpPr>
        <p:spPr>
          <a:xfrm>
            <a:off x="2553900" y="2724525"/>
            <a:ext cx="1664700" cy="848400"/>
          </a:xfrm>
          <a:prstGeom prst="rect">
            <a:avLst/>
          </a:prstGeom>
          <a:noFill/>
          <a:ln>
            <a:noFill/>
          </a:ln>
        </p:spPr>
        <p:txBody>
          <a:bodyPr anchorCtr="0" anchor="t" bIns="91425" lIns="91425" rIns="91425" wrap="square" tIns="91425">
            <a:noAutofit/>
          </a:bodyPr>
          <a:lstStyle/>
          <a:p>
            <a:pPr lvl="0" rtl="0">
              <a:spcBef>
                <a:spcPts val="0"/>
              </a:spcBef>
              <a:buNone/>
            </a:pPr>
            <a:r>
              <a:rPr i="1" lang="en">
                <a:solidFill>
                  <a:schemeClr val="dk1"/>
                </a:solidFill>
              </a:rPr>
              <a:t>M3 (local): C2 deleted ‘o’ after position 1</a:t>
            </a:r>
          </a:p>
        </p:txBody>
      </p:sp>
      <p:sp>
        <p:nvSpPr>
          <p:cNvPr id="202" name="Shape 202"/>
          <p:cNvSpPr/>
          <p:nvPr/>
        </p:nvSpPr>
        <p:spPr>
          <a:xfrm>
            <a:off x="2866450" y="3456850"/>
            <a:ext cx="444000" cy="312600"/>
          </a:xfrm>
          <a:prstGeom prst="rightArrow">
            <a:avLst>
              <a:gd fmla="val 50000" name="adj1"/>
              <a:gd fmla="val 50000" name="adj2"/>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3" name="Shape 203"/>
          <p:cNvSpPr txBox="1"/>
          <p:nvPr/>
        </p:nvSpPr>
        <p:spPr>
          <a:xfrm>
            <a:off x="4011275" y="1684350"/>
            <a:ext cx="1941600" cy="390900"/>
          </a:xfrm>
          <a:prstGeom prst="rect">
            <a:avLst/>
          </a:prstGeom>
          <a:noFill/>
          <a:ln>
            <a:noFill/>
          </a:ln>
        </p:spPr>
        <p:txBody>
          <a:bodyPr anchorCtr="0" anchor="t" bIns="91425" lIns="91425" rIns="91425" wrap="square" tIns="91425">
            <a:noAutofit/>
          </a:bodyPr>
          <a:lstStyle/>
          <a:p>
            <a:pPr lvl="0" rtl="0" algn="ctr">
              <a:spcBef>
                <a:spcPts val="0"/>
              </a:spcBef>
              <a:buNone/>
            </a:pPr>
            <a:r>
              <a:rPr lang="en"/>
              <a:t>Added set</a:t>
            </a:r>
          </a:p>
        </p:txBody>
      </p:sp>
      <p:graphicFrame>
        <p:nvGraphicFramePr>
          <p:cNvPr id="204" name="Shape 204"/>
          <p:cNvGraphicFramePr/>
          <p:nvPr/>
        </p:nvGraphicFramePr>
        <p:xfrm>
          <a:off x="6068625" y="2155725"/>
          <a:ext cx="3000000" cy="3000000"/>
        </p:xfrm>
        <a:graphic>
          <a:graphicData uri="http://schemas.openxmlformats.org/drawingml/2006/table">
            <a:tbl>
              <a:tblPr>
                <a:noFill/>
                <a:tableStyleId>{C3281F91-C62F-45B5-B064-EC12EC9D1485}</a:tableStyleId>
              </a:tblPr>
              <a:tblGrid>
                <a:gridCol w="970850"/>
                <a:gridCol w="970850"/>
              </a:tblGrid>
              <a:tr h="355100">
                <a:tc>
                  <a:txBody>
                    <a:bodyPr>
                      <a:noAutofit/>
                    </a:bodyPr>
                    <a:lstStyle/>
                    <a:p>
                      <a:pPr lvl="0" rtl="0">
                        <a:spcBef>
                          <a:spcPts val="0"/>
                        </a:spcBef>
                        <a:buNone/>
                      </a:pPr>
                      <a:r>
                        <a:rPr lang="en"/>
                        <a:t>Position</a:t>
                      </a:r>
                    </a:p>
                  </a:txBody>
                  <a:tcPr marT="91425" marB="91425" marR="91425" marL="91425"/>
                </a:tc>
                <a:tc>
                  <a:txBody>
                    <a:bodyPr>
                      <a:noAutofit/>
                    </a:bodyPr>
                    <a:lstStyle/>
                    <a:p>
                      <a:pPr lvl="0" rtl="0">
                        <a:spcBef>
                          <a:spcPts val="0"/>
                        </a:spcBef>
                        <a:buNone/>
                      </a:pPr>
                      <a:r>
                        <a:rPr lang="en"/>
                        <a:t>Character</a:t>
                      </a:r>
                    </a:p>
                  </a:txBody>
                  <a:tcPr marT="91425" marB="91425" marR="91425" marL="91425"/>
                </a:tc>
              </a:tr>
              <a:tr h="319375">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t/>
                      </a:r>
                      <a:endParaRPr/>
                    </a:p>
                  </a:txBody>
                  <a:tcPr marT="91425" marB="91425" marR="91425" marL="91425"/>
                </a:tc>
              </a:tr>
              <a:tr h="328325">
                <a:tc>
                  <a:txBody>
                    <a:bodyPr>
                      <a:noAutofit/>
                    </a:bodyPr>
                    <a:lstStyle/>
                    <a:p>
                      <a:pPr lvl="0" rtl="0">
                        <a:spcBef>
                          <a:spcPts val="0"/>
                        </a:spcBef>
                        <a:buNone/>
                      </a:pPr>
                      <a:r>
                        <a:rPr lang="en"/>
                        <a:t>1</a:t>
                      </a:r>
                    </a:p>
                  </a:txBody>
                  <a:tcPr marT="91425" marB="91425" marR="91425" marL="91425"/>
                </a:tc>
                <a:tc>
                  <a:txBody>
                    <a:bodyPr>
                      <a:noAutofit/>
                    </a:bodyPr>
                    <a:lstStyle/>
                    <a:p>
                      <a:pPr lvl="0" rtl="0">
                        <a:spcBef>
                          <a:spcPts val="0"/>
                        </a:spcBef>
                        <a:buNone/>
                      </a:pPr>
                      <a:r>
                        <a:rPr lang="en"/>
                        <a:t>o</a:t>
                      </a:r>
                    </a:p>
                  </a:txBody>
                  <a:tcPr marT="91425" marB="91425" marR="91425" marL="91425"/>
                </a:tc>
              </a:tr>
              <a:tr h="319375">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t/>
                      </a:r>
                      <a:endParaRPr/>
                    </a:p>
                  </a:txBody>
                  <a:tcPr marT="91425" marB="91425" marR="91425" marL="91425"/>
                </a:tc>
              </a:tr>
              <a:tr h="374025">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t/>
                      </a:r>
                      <a:endParaRPr b="1" u="sng"/>
                    </a:p>
                  </a:txBody>
                  <a:tcPr marT="91425" marB="91425" marR="91425" marL="91425"/>
                </a:tc>
              </a:tr>
              <a:tr h="374025">
                <a:tc>
                  <a:txBody>
                    <a:bodyPr>
                      <a:noAutofit/>
                    </a:bodyPr>
                    <a:lstStyle/>
                    <a:p>
                      <a:pPr lvl="0" rtl="0">
                        <a:spcBef>
                          <a:spcPts val="0"/>
                        </a:spcBef>
                        <a:buNone/>
                      </a:pPr>
                      <a:r>
                        <a:t/>
                      </a:r>
                      <a:endParaRPr/>
                    </a:p>
                  </a:txBody>
                  <a:tcPr marT="91425" marB="91425" marR="91425" marL="91425"/>
                </a:tc>
                <a:tc>
                  <a:txBody>
                    <a:bodyPr>
                      <a:noAutofit/>
                    </a:bodyPr>
                    <a:lstStyle/>
                    <a:p>
                      <a:pPr lvl="0" rtl="0">
                        <a:spcBef>
                          <a:spcPts val="0"/>
                        </a:spcBef>
                        <a:buNone/>
                      </a:pPr>
                      <a:r>
                        <a:t/>
                      </a:r>
                      <a:endParaRPr/>
                    </a:p>
                  </a:txBody>
                  <a:tcPr marT="91425" marB="91425" marR="91425" marL="91425"/>
                </a:tc>
              </a:tr>
            </a:tbl>
          </a:graphicData>
        </a:graphic>
      </p:graphicFrame>
      <p:sp>
        <p:nvSpPr>
          <p:cNvPr id="205" name="Shape 205"/>
          <p:cNvSpPr txBox="1"/>
          <p:nvPr/>
        </p:nvSpPr>
        <p:spPr>
          <a:xfrm>
            <a:off x="6068675" y="1684350"/>
            <a:ext cx="1941600" cy="390900"/>
          </a:xfrm>
          <a:prstGeom prst="rect">
            <a:avLst/>
          </a:prstGeom>
          <a:noFill/>
          <a:ln>
            <a:noFill/>
          </a:ln>
        </p:spPr>
        <p:txBody>
          <a:bodyPr anchorCtr="0" anchor="t" bIns="91425" lIns="91425" rIns="91425" wrap="square" tIns="91425">
            <a:noAutofit/>
          </a:bodyPr>
          <a:lstStyle/>
          <a:p>
            <a:pPr lvl="0" rtl="0" algn="ctr">
              <a:spcBef>
                <a:spcPts val="0"/>
              </a:spcBef>
              <a:buNone/>
            </a:pPr>
            <a:r>
              <a:rPr lang="en"/>
              <a:t>Removed set</a:t>
            </a:r>
          </a:p>
        </p:txBody>
      </p:sp>
      <p:sp>
        <p:nvSpPr>
          <p:cNvPr id="206" name="Shape 206"/>
          <p:cNvSpPr txBox="1"/>
          <p:nvPr/>
        </p:nvSpPr>
        <p:spPr>
          <a:xfrm>
            <a:off x="848325" y="4661300"/>
            <a:ext cx="928800" cy="390900"/>
          </a:xfrm>
          <a:prstGeom prst="rect">
            <a:avLst/>
          </a:prstGeom>
          <a:noFill/>
          <a:ln>
            <a:noFill/>
          </a:ln>
        </p:spPr>
        <p:txBody>
          <a:bodyPr anchorCtr="0" anchor="t" bIns="91425" lIns="91425" rIns="91425" wrap="square" tIns="91425">
            <a:noAutofit/>
          </a:bodyPr>
          <a:lstStyle/>
          <a:p>
            <a:pPr lvl="0">
              <a:spcBef>
                <a:spcPts val="0"/>
              </a:spcBef>
              <a:buNone/>
            </a:pPr>
            <a:r>
              <a:rPr lang="en"/>
              <a:t>“Lorem”</a:t>
            </a:r>
          </a:p>
        </p:txBody>
      </p:sp>
      <p:sp>
        <p:nvSpPr>
          <p:cNvPr id="207" name="Shape 207"/>
          <p:cNvSpPr txBox="1"/>
          <p:nvPr/>
        </p:nvSpPr>
        <p:spPr>
          <a:xfrm>
            <a:off x="5554875" y="4661300"/>
            <a:ext cx="928800" cy="390900"/>
          </a:xfrm>
          <a:prstGeom prst="rect">
            <a:avLst/>
          </a:prstGeom>
          <a:noFill/>
          <a:ln>
            <a:noFill/>
          </a:ln>
        </p:spPr>
        <p:txBody>
          <a:bodyPr anchorCtr="0" anchor="t" bIns="91425" lIns="91425" rIns="91425" wrap="square" tIns="91425">
            <a:noAutofit/>
          </a:bodyPr>
          <a:lstStyle/>
          <a:p>
            <a:pPr lvl="0" rtl="0">
              <a:spcBef>
                <a:spcPts val="0"/>
              </a:spcBef>
              <a:buNone/>
            </a:pPr>
            <a:r>
              <a:rPr lang="en"/>
              <a:t>“Lrem”</a:t>
            </a:r>
          </a:p>
        </p:txBody>
      </p:sp>
      <p:sp>
        <p:nvSpPr>
          <p:cNvPr id="208" name="Shape 208"/>
          <p:cNvSpPr txBox="1"/>
          <p:nvPr/>
        </p:nvSpPr>
        <p:spPr>
          <a:xfrm>
            <a:off x="8336600" y="46175"/>
            <a:ext cx="700800" cy="312600"/>
          </a:xfrm>
          <a:prstGeom prst="rect">
            <a:avLst/>
          </a:prstGeom>
          <a:solidFill>
            <a:srgbClr val="C27BA0"/>
          </a:solidFill>
          <a:ln>
            <a:noFill/>
          </a:ln>
        </p:spPr>
        <p:txBody>
          <a:bodyPr anchorCtr="0" anchor="t" bIns="91425" lIns="91425" rIns="91425" wrap="square" tIns="91425">
            <a:noAutofit/>
          </a:bodyPr>
          <a:lstStyle/>
          <a:p>
            <a:pPr lvl="0" rtl="0" algn="ctr">
              <a:spcBef>
                <a:spcPts val="0"/>
              </a:spcBef>
              <a:buNone/>
            </a:pPr>
            <a:r>
              <a:rPr lang="en"/>
              <a:t>CRDT</a:t>
            </a:r>
          </a:p>
        </p:txBody>
      </p:sp>
      <p:sp>
        <p:nvSpPr>
          <p:cNvPr id="209" name="Shape 209"/>
          <p:cNvSpPr/>
          <p:nvPr/>
        </p:nvSpPr>
        <p:spPr>
          <a:xfrm>
            <a:off x="8376650" y="4281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0" name="Shape 210"/>
          <p:cNvSpPr/>
          <p:nvPr/>
        </p:nvSpPr>
        <p:spPr>
          <a:xfrm>
            <a:off x="8605250" y="4281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1" name="Shape 211"/>
          <p:cNvSpPr/>
          <p:nvPr/>
        </p:nvSpPr>
        <p:spPr>
          <a:xfrm>
            <a:off x="8833850" y="4281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159300" y="64025"/>
            <a:ext cx="8520600" cy="572700"/>
          </a:xfrm>
          <a:prstGeom prst="rect">
            <a:avLst/>
          </a:prstGeom>
        </p:spPr>
        <p:txBody>
          <a:bodyPr anchorCtr="0" anchor="t" bIns="91425" lIns="91425" rIns="91425" wrap="square" tIns="91425">
            <a:noAutofit/>
          </a:bodyPr>
          <a:lstStyle/>
          <a:p>
            <a:pPr lvl="0">
              <a:spcBef>
                <a:spcPts val="0"/>
              </a:spcBef>
              <a:buNone/>
            </a:pPr>
            <a:r>
              <a:rPr lang="en"/>
              <a:t>Tombstones: not for the faint of heart</a:t>
            </a:r>
          </a:p>
        </p:txBody>
      </p:sp>
      <p:sp>
        <p:nvSpPr>
          <p:cNvPr id="217" name="Shape 217"/>
          <p:cNvSpPr txBox="1"/>
          <p:nvPr>
            <p:ph idx="1" type="body"/>
          </p:nvPr>
        </p:nvSpPr>
        <p:spPr>
          <a:xfrm>
            <a:off x="5009550" y="941525"/>
            <a:ext cx="3912000" cy="32733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Append only sets (Added, Removed) provide correctness guarantees</a:t>
            </a:r>
          </a:p>
          <a:p>
            <a:pPr indent="-342900" lvl="0" marL="457200" rtl="0">
              <a:spcBef>
                <a:spcPts val="0"/>
              </a:spcBef>
              <a:spcAft>
                <a:spcPts val="0"/>
              </a:spcAft>
            </a:pPr>
            <a:r>
              <a:rPr lang="en"/>
              <a:t>The Remove-only set is a form of garbage collection (*)</a:t>
            </a:r>
          </a:p>
          <a:p>
            <a:pPr indent="-342900" lvl="0" marL="457200" rtl="0">
              <a:spcBef>
                <a:spcPts val="0"/>
              </a:spcBef>
            </a:pPr>
            <a:r>
              <a:rPr lang="en"/>
              <a:t>There are </a:t>
            </a:r>
            <a:r>
              <a:rPr lang="en" u="sng">
                <a:solidFill>
                  <a:schemeClr val="hlink"/>
                </a:solidFill>
                <a:hlinkClick r:id="rId3"/>
              </a:rPr>
              <a:t>serious performance issues in distributed NoSQL databases</a:t>
            </a:r>
            <a:r>
              <a:rPr lang="en"/>
              <a:t> with the accumulation of tombstones</a:t>
            </a:r>
          </a:p>
        </p:txBody>
      </p:sp>
      <p:sp>
        <p:nvSpPr>
          <p:cNvPr id="218" name="Shape 218"/>
          <p:cNvSpPr txBox="1"/>
          <p:nvPr/>
        </p:nvSpPr>
        <p:spPr>
          <a:xfrm>
            <a:off x="8336600" y="122375"/>
            <a:ext cx="700800" cy="312600"/>
          </a:xfrm>
          <a:prstGeom prst="rect">
            <a:avLst/>
          </a:prstGeom>
          <a:solidFill>
            <a:srgbClr val="C27BA0"/>
          </a:solidFill>
          <a:ln>
            <a:noFill/>
          </a:ln>
        </p:spPr>
        <p:txBody>
          <a:bodyPr anchorCtr="0" anchor="t" bIns="91425" lIns="91425" rIns="91425" wrap="square" tIns="91425">
            <a:noAutofit/>
          </a:bodyPr>
          <a:lstStyle/>
          <a:p>
            <a:pPr lvl="0" rtl="0" algn="ctr">
              <a:spcBef>
                <a:spcPts val="0"/>
              </a:spcBef>
              <a:buNone/>
            </a:pPr>
            <a:r>
              <a:rPr lang="en"/>
              <a:t>CRDT</a:t>
            </a:r>
          </a:p>
        </p:txBody>
      </p:sp>
      <p:sp>
        <p:nvSpPr>
          <p:cNvPr id="219" name="Shape 219"/>
          <p:cNvSpPr/>
          <p:nvPr/>
        </p:nvSpPr>
        <p:spPr>
          <a:xfrm>
            <a:off x="83766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0" name="Shape 220"/>
          <p:cNvSpPr/>
          <p:nvPr/>
        </p:nvSpPr>
        <p:spPr>
          <a:xfrm>
            <a:off x="86052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1" name="Shape 221"/>
          <p:cNvSpPr/>
          <p:nvPr/>
        </p:nvSpPr>
        <p:spPr>
          <a:xfrm>
            <a:off x="88338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222" name="Shape 222"/>
          <p:cNvPicPr preferRelativeResize="0"/>
          <p:nvPr/>
        </p:nvPicPr>
        <p:blipFill>
          <a:blip r:embed="rId4">
            <a:alphaModFix/>
          </a:blip>
          <a:stretch>
            <a:fillRect/>
          </a:stretch>
        </p:blipFill>
        <p:spPr>
          <a:xfrm>
            <a:off x="258125" y="636725"/>
            <a:ext cx="4715401" cy="4426400"/>
          </a:xfrm>
          <a:prstGeom prst="rect">
            <a:avLst/>
          </a:prstGeom>
          <a:noFill/>
          <a:ln>
            <a:noFill/>
          </a:ln>
        </p:spPr>
      </p:pic>
      <p:sp>
        <p:nvSpPr>
          <p:cNvPr id="223" name="Shape 223"/>
          <p:cNvSpPr txBox="1"/>
          <p:nvPr/>
        </p:nvSpPr>
        <p:spPr>
          <a:xfrm>
            <a:off x="4946450" y="4808925"/>
            <a:ext cx="803700" cy="330300"/>
          </a:xfrm>
          <a:prstGeom prst="rect">
            <a:avLst/>
          </a:prstGeom>
          <a:noFill/>
          <a:ln>
            <a:noFill/>
          </a:ln>
        </p:spPr>
        <p:txBody>
          <a:bodyPr anchorCtr="0" anchor="t" bIns="91425" lIns="91425" rIns="91425" wrap="square" tIns="91425">
            <a:noAutofit/>
          </a:bodyPr>
          <a:lstStyle/>
          <a:p>
            <a:pPr lvl="0">
              <a:spcBef>
                <a:spcPts val="0"/>
              </a:spcBef>
              <a:buNone/>
            </a:pPr>
            <a:r>
              <a:rPr lang="en" sz="1000" u="sng">
                <a:solidFill>
                  <a:schemeClr val="hlink"/>
                </a:solidFill>
                <a:hlinkClick r:id="rId5"/>
              </a:rPr>
              <a:t>Source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311700" y="64025"/>
            <a:ext cx="8520600" cy="572700"/>
          </a:xfrm>
          <a:prstGeom prst="rect">
            <a:avLst/>
          </a:prstGeom>
        </p:spPr>
        <p:txBody>
          <a:bodyPr anchorCtr="0" anchor="t" bIns="91425" lIns="91425" rIns="91425" wrap="square" tIns="91425">
            <a:noAutofit/>
          </a:bodyPr>
          <a:lstStyle/>
          <a:p>
            <a:pPr lvl="0">
              <a:spcBef>
                <a:spcPts val="0"/>
              </a:spcBef>
              <a:buNone/>
            </a:pPr>
            <a:r>
              <a:rPr lang="en"/>
              <a:t>CRDT details</a:t>
            </a:r>
          </a:p>
        </p:txBody>
      </p:sp>
      <p:sp>
        <p:nvSpPr>
          <p:cNvPr id="229" name="Shape 229"/>
          <p:cNvSpPr txBox="1"/>
          <p:nvPr>
            <p:ph idx="1" type="body"/>
          </p:nvPr>
        </p:nvSpPr>
        <p:spPr>
          <a:xfrm>
            <a:off x="258950" y="705450"/>
            <a:ext cx="8573400" cy="4214700"/>
          </a:xfrm>
          <a:prstGeom prst="rect">
            <a:avLst/>
          </a:prstGeom>
          <a:noFill/>
        </p:spPr>
        <p:txBody>
          <a:bodyPr anchorCtr="0" anchor="t" bIns="91425" lIns="91425" rIns="91425" wrap="square" tIns="91425">
            <a:noAutofit/>
          </a:bodyPr>
          <a:lstStyle/>
          <a:p>
            <a:pPr indent="-342900" lvl="0" marL="457200" rtl="0">
              <a:spcBef>
                <a:spcPts val="0"/>
              </a:spcBef>
              <a:buClr>
                <a:srgbClr val="000000"/>
              </a:buClr>
              <a:buChar char="●"/>
            </a:pPr>
            <a:r>
              <a:rPr lang="en">
                <a:solidFill>
                  <a:srgbClr val="000000"/>
                </a:solidFill>
              </a:rPr>
              <a:t>Real life CRDTs (Cassandra): Netflix, Twitter, Wikimedia</a:t>
            </a:r>
          </a:p>
          <a:p>
            <a:pPr indent="-342900" lvl="0" marL="457200" rtl="0">
              <a:spcBef>
                <a:spcPts val="0"/>
              </a:spcBef>
              <a:buChar char="●"/>
            </a:pPr>
            <a:r>
              <a:rPr lang="en"/>
              <a:t>Implementation details: vector clocks - every character is assigned an identifier based on its character position, editor ID, and monotonic local operation counter (strict, total ordering)</a:t>
            </a:r>
          </a:p>
          <a:p>
            <a:pPr indent="-342900" lvl="0" marL="457200" rtl="0">
              <a:spcBef>
                <a:spcPts val="0"/>
              </a:spcBef>
              <a:buChar char="●"/>
            </a:pPr>
            <a:r>
              <a:rPr lang="en"/>
              <a:t>Multiple editors are handled by taking the union of each Added set and the union of each Removed set</a:t>
            </a:r>
          </a:p>
          <a:p>
            <a:pPr indent="-342900" lvl="0" marL="457200" rtl="0">
              <a:spcBef>
                <a:spcPts val="0"/>
              </a:spcBef>
              <a:buChar char="●"/>
            </a:pPr>
            <a:r>
              <a:rPr lang="en"/>
              <a:t>Convergence is guaranteed because no identifier is ever deleted or reused.</a:t>
            </a:r>
          </a:p>
          <a:p>
            <a:pPr indent="-342900" lvl="0" marL="457200" rtl="0">
              <a:spcBef>
                <a:spcPts val="0"/>
              </a:spcBef>
              <a:buChar char="●"/>
            </a:pPr>
            <a:r>
              <a:rPr lang="en"/>
              <a:t>No server is required to limit concurrency or assign an order to the operations</a:t>
            </a:r>
          </a:p>
          <a:p>
            <a:pPr indent="-342900" lvl="0" marL="457200" rtl="0">
              <a:spcBef>
                <a:spcPts val="0"/>
              </a:spcBef>
              <a:buChar char="●"/>
            </a:pPr>
            <a:r>
              <a:rPr lang="en"/>
              <a:t>Downsides: the length of the identifiers is unbounded, sorting can become slow, and the size of the </a:t>
            </a:r>
            <a:r>
              <a:rPr lang="en"/>
              <a:t>Removed set is unbounded</a:t>
            </a:r>
          </a:p>
        </p:txBody>
      </p:sp>
      <p:sp>
        <p:nvSpPr>
          <p:cNvPr id="230" name="Shape 230"/>
          <p:cNvSpPr txBox="1"/>
          <p:nvPr/>
        </p:nvSpPr>
        <p:spPr>
          <a:xfrm>
            <a:off x="8184200" y="198575"/>
            <a:ext cx="700800" cy="312600"/>
          </a:xfrm>
          <a:prstGeom prst="rect">
            <a:avLst/>
          </a:prstGeom>
          <a:solidFill>
            <a:srgbClr val="C27BA0"/>
          </a:solidFill>
          <a:ln>
            <a:noFill/>
          </a:ln>
        </p:spPr>
        <p:txBody>
          <a:bodyPr anchorCtr="0" anchor="t" bIns="91425" lIns="91425" rIns="91425" wrap="square" tIns="91425">
            <a:noAutofit/>
          </a:bodyPr>
          <a:lstStyle/>
          <a:p>
            <a:pPr lvl="0" rtl="0" algn="ctr">
              <a:spcBef>
                <a:spcPts val="0"/>
              </a:spcBef>
              <a:buNone/>
            </a:pPr>
            <a:r>
              <a:rPr lang="en"/>
              <a:t>CRDT</a:t>
            </a:r>
          </a:p>
        </p:txBody>
      </p:sp>
      <p:sp>
        <p:nvSpPr>
          <p:cNvPr id="231" name="Shape 231"/>
          <p:cNvSpPr/>
          <p:nvPr/>
        </p:nvSpPr>
        <p:spPr>
          <a:xfrm>
            <a:off x="8224250" y="5805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2" name="Shape 232"/>
          <p:cNvSpPr/>
          <p:nvPr/>
        </p:nvSpPr>
        <p:spPr>
          <a:xfrm>
            <a:off x="8452850" y="5805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3" name="Shape 233"/>
          <p:cNvSpPr/>
          <p:nvPr/>
        </p:nvSpPr>
        <p:spPr>
          <a:xfrm>
            <a:off x="8681450" y="5805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Shape 238"/>
          <p:cNvSpPr txBox="1"/>
          <p:nvPr>
            <p:ph type="title"/>
          </p:nvPr>
        </p:nvSpPr>
        <p:spPr>
          <a:xfrm>
            <a:off x="311700" y="-12175"/>
            <a:ext cx="8520600" cy="572700"/>
          </a:xfrm>
          <a:prstGeom prst="rect">
            <a:avLst/>
          </a:prstGeom>
        </p:spPr>
        <p:txBody>
          <a:bodyPr anchorCtr="0" anchor="t" bIns="91425" lIns="91425" rIns="91425" wrap="square" tIns="91425">
            <a:noAutofit/>
          </a:bodyPr>
          <a:lstStyle/>
          <a:p>
            <a:pPr lvl="0">
              <a:spcBef>
                <a:spcPts val="0"/>
              </a:spcBef>
              <a:buNone/>
            </a:pPr>
            <a:r>
              <a:rPr lang="en"/>
              <a:t>Summary: OT vs CRDTs</a:t>
            </a:r>
          </a:p>
        </p:txBody>
      </p:sp>
      <p:sp>
        <p:nvSpPr>
          <p:cNvPr id="239" name="Shape 239"/>
          <p:cNvSpPr txBox="1"/>
          <p:nvPr>
            <p:ph idx="1" type="body"/>
          </p:nvPr>
        </p:nvSpPr>
        <p:spPr>
          <a:xfrm>
            <a:off x="169650" y="768000"/>
            <a:ext cx="8804700" cy="3607500"/>
          </a:xfrm>
          <a:prstGeom prst="rect">
            <a:avLst/>
          </a:prstGeom>
        </p:spPr>
        <p:txBody>
          <a:bodyPr anchorCtr="0" anchor="t" bIns="91425" lIns="91425" rIns="91425" wrap="square" tIns="91425">
            <a:noAutofit/>
          </a:bodyPr>
          <a:lstStyle/>
          <a:p>
            <a:pPr indent="-342900" lvl="0" marL="457200" rtl="0">
              <a:spcBef>
                <a:spcPts val="0"/>
              </a:spcBef>
              <a:spcAft>
                <a:spcPts val="0"/>
              </a:spcAft>
              <a:buChar char="●"/>
            </a:pPr>
            <a:r>
              <a:rPr lang="en"/>
              <a:t>OT has a long history with some well-known problems and very difficult implementations, but it generally works (*) and uses little memory or computation</a:t>
            </a:r>
          </a:p>
          <a:p>
            <a:pPr indent="-342900" lvl="0" marL="457200" rtl="0">
              <a:spcBef>
                <a:spcPts val="0"/>
              </a:spcBef>
              <a:spcAft>
                <a:spcPts val="0"/>
              </a:spcAft>
              <a:buChar char="●"/>
            </a:pPr>
            <a:r>
              <a:rPr lang="en"/>
              <a:t>CRDTs are much newer, offer better guarantees of correctness, and can be simpler to implement (*), but they can become slow due to memory usage and </a:t>
            </a:r>
            <a:r>
              <a:rPr lang="en"/>
              <a:t>computation required</a:t>
            </a:r>
          </a:p>
          <a:p>
            <a:pPr indent="-342900" lvl="0" marL="457200" rtl="0">
              <a:spcBef>
                <a:spcPts val="0"/>
              </a:spcBef>
              <a:spcAft>
                <a:spcPts val="0"/>
              </a:spcAft>
              <a:buChar char="●"/>
            </a:pPr>
            <a:r>
              <a:rPr lang="en"/>
              <a:t>Some equivalence exists for these two ideas at a theoretical level, but the implementations differ significantly</a:t>
            </a:r>
          </a:p>
          <a:p>
            <a:pPr indent="-342900" lvl="0" marL="457200">
              <a:spcBef>
                <a:spcPts val="0"/>
              </a:spcBef>
              <a:buChar char="●"/>
            </a:pPr>
            <a:r>
              <a:rPr lang="en"/>
              <a:t>Next: intermission for Jeep video, then practical implementations with free software</a:t>
            </a:r>
          </a:p>
        </p:txBody>
      </p:sp>
      <p:sp>
        <p:nvSpPr>
          <p:cNvPr id="240" name="Shape 240"/>
          <p:cNvSpPr txBox="1"/>
          <p:nvPr/>
        </p:nvSpPr>
        <p:spPr>
          <a:xfrm>
            <a:off x="8184200" y="122375"/>
            <a:ext cx="700800" cy="312600"/>
          </a:xfrm>
          <a:prstGeom prst="rect">
            <a:avLst/>
          </a:prstGeom>
          <a:solidFill>
            <a:srgbClr val="C27BA0"/>
          </a:solidFill>
          <a:ln>
            <a:noFill/>
          </a:ln>
        </p:spPr>
        <p:txBody>
          <a:bodyPr anchorCtr="0" anchor="t" bIns="91425" lIns="91425" rIns="91425" wrap="square" tIns="91425">
            <a:noAutofit/>
          </a:bodyPr>
          <a:lstStyle/>
          <a:p>
            <a:pPr lvl="0" rtl="0" algn="ctr">
              <a:spcBef>
                <a:spcPts val="0"/>
              </a:spcBef>
              <a:buNone/>
            </a:pPr>
            <a:r>
              <a:rPr lang="en"/>
              <a:t>CRDT</a:t>
            </a:r>
          </a:p>
        </p:txBody>
      </p:sp>
      <p:sp>
        <p:nvSpPr>
          <p:cNvPr id="241" name="Shape 241"/>
          <p:cNvSpPr/>
          <p:nvPr/>
        </p:nvSpPr>
        <p:spPr>
          <a:xfrm>
            <a:off x="82242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2" name="Shape 242"/>
          <p:cNvSpPr/>
          <p:nvPr/>
        </p:nvSpPr>
        <p:spPr>
          <a:xfrm>
            <a:off x="84528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3" name="Shape 243"/>
          <p:cNvSpPr/>
          <p:nvPr/>
        </p:nvSpPr>
        <p:spPr>
          <a:xfrm>
            <a:off x="8681450" y="504350"/>
            <a:ext cx="187500" cy="312600"/>
          </a:xfrm>
          <a:prstGeom prst="can">
            <a:avLst>
              <a:gd fmla="val 25000" name="adj"/>
            </a:avLst>
          </a:prstGeom>
          <a:solidFill>
            <a:srgbClr val="C27BA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4" name="Shape 244"/>
          <p:cNvSpPr txBox="1"/>
          <p:nvPr/>
        </p:nvSpPr>
        <p:spPr>
          <a:xfrm>
            <a:off x="7599775" y="94800"/>
            <a:ext cx="458400" cy="383100"/>
          </a:xfrm>
          <a:prstGeom prst="rect">
            <a:avLst/>
          </a:prstGeom>
          <a:solidFill>
            <a:srgbClr val="CFE2F3"/>
          </a:solidFill>
          <a:ln>
            <a:noFill/>
          </a:ln>
        </p:spPr>
        <p:txBody>
          <a:bodyPr anchorCtr="0" anchor="t" bIns="91425" lIns="91425" rIns="91425" wrap="square" tIns="91425">
            <a:noAutofit/>
          </a:bodyPr>
          <a:lstStyle/>
          <a:p>
            <a:pPr lvl="0" rtl="0" algn="ctr">
              <a:spcBef>
                <a:spcPts val="0"/>
              </a:spcBef>
              <a:buNone/>
            </a:pPr>
            <a:r>
              <a:rPr lang="en"/>
              <a:t>OT</a:t>
            </a:r>
          </a:p>
        </p:txBody>
      </p:sp>
      <p:sp>
        <p:nvSpPr>
          <p:cNvPr id="245" name="Shape 245"/>
          <p:cNvSpPr/>
          <p:nvPr/>
        </p:nvSpPr>
        <p:spPr>
          <a:xfrm>
            <a:off x="7599775" y="423975"/>
            <a:ext cx="458400" cy="177600"/>
          </a:xfrm>
          <a:prstGeom prst="leftRightArrow">
            <a:avLst>
              <a:gd fmla="val 50000" name="adj1"/>
              <a:gd fmla="val 500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84500" y="52100"/>
            <a:ext cx="9059400" cy="626400"/>
          </a:xfrm>
          <a:prstGeom prst="rect">
            <a:avLst/>
          </a:prstGeom>
        </p:spPr>
        <p:txBody>
          <a:bodyPr anchorCtr="0" anchor="t" bIns="91425" lIns="91425" rIns="91425" wrap="square" tIns="91425">
            <a:noAutofit/>
          </a:bodyPr>
          <a:lstStyle/>
          <a:p>
            <a:pPr lvl="0">
              <a:spcBef>
                <a:spcPts val="0"/>
              </a:spcBef>
              <a:buNone/>
            </a:pPr>
            <a:r>
              <a:rPr lang="en"/>
              <a:t>Intermission - JK Wrangler conversion to truck</a:t>
            </a:r>
          </a:p>
        </p:txBody>
      </p:sp>
      <p:sp>
        <p:nvSpPr>
          <p:cNvPr id="251" name="Shape 251"/>
          <p:cNvSpPr txBox="1"/>
          <p:nvPr>
            <p:ph idx="1" type="body"/>
          </p:nvPr>
        </p:nvSpPr>
        <p:spPr>
          <a:xfrm>
            <a:off x="285750" y="4027300"/>
            <a:ext cx="8484000" cy="889800"/>
          </a:xfrm>
          <a:prstGeom prst="rect">
            <a:avLst/>
          </a:prstGeom>
        </p:spPr>
        <p:txBody>
          <a:bodyPr anchorCtr="0" anchor="t" bIns="91425" lIns="91425" rIns="91425" wrap="square" tIns="91425">
            <a:noAutofit/>
          </a:bodyPr>
          <a:lstStyle/>
          <a:p>
            <a:pPr lvl="0">
              <a:spcBef>
                <a:spcPts val="0"/>
              </a:spcBef>
              <a:buNone/>
            </a:pPr>
            <a:r>
              <a:rPr lang="en"/>
              <a:t>Enthusiasts have been converting their Wranglers to trucks for years. Conversion kits cost between </a:t>
            </a:r>
            <a:r>
              <a:rPr lang="en" u="sng">
                <a:solidFill>
                  <a:schemeClr val="hlink"/>
                </a:solidFill>
                <a:hlinkClick r:id="rId3"/>
              </a:rPr>
              <a:t>$6,000</a:t>
            </a:r>
            <a:r>
              <a:rPr lang="en"/>
              <a:t> to </a:t>
            </a:r>
            <a:r>
              <a:rPr lang="en" u="sng">
                <a:solidFill>
                  <a:schemeClr val="hlink"/>
                </a:solidFill>
                <a:hlinkClick r:id="rId4"/>
              </a:rPr>
              <a:t>$21,000</a:t>
            </a:r>
            <a:r>
              <a:rPr lang="en"/>
              <a:t>+ depending on features. </a:t>
            </a:r>
          </a:p>
          <a:p>
            <a:pPr lvl="0">
              <a:spcBef>
                <a:spcPts val="0"/>
              </a:spcBef>
              <a:buNone/>
            </a:pPr>
            <a:r>
              <a:t/>
            </a:r>
            <a:endParaRPr/>
          </a:p>
        </p:txBody>
      </p:sp>
      <p:sp>
        <p:nvSpPr>
          <p:cNvPr id="252" name="Shape 252"/>
          <p:cNvSpPr txBox="1"/>
          <p:nvPr/>
        </p:nvSpPr>
        <p:spPr>
          <a:xfrm>
            <a:off x="1448600" y="3250400"/>
            <a:ext cx="6331200" cy="345300"/>
          </a:xfrm>
          <a:prstGeom prst="rect">
            <a:avLst/>
          </a:prstGeom>
          <a:noFill/>
          <a:ln>
            <a:noFill/>
          </a:ln>
        </p:spPr>
        <p:txBody>
          <a:bodyPr anchorCtr="0" anchor="t" bIns="91425" lIns="91425" rIns="91425" wrap="square" tIns="91425">
            <a:noAutofit/>
          </a:bodyPr>
          <a:lstStyle/>
          <a:p>
            <a:pPr lvl="0" algn="ctr">
              <a:spcBef>
                <a:spcPts val="0"/>
              </a:spcBef>
              <a:buNone/>
            </a:pPr>
            <a:r>
              <a:rPr lang="en" u="sng">
                <a:solidFill>
                  <a:schemeClr val="hlink"/>
                </a:solidFill>
                <a:hlinkClick r:id="rId5"/>
              </a:rPr>
              <a:t>Youtube - Jeep Wrangler Unlimited Pickup Conversion Revealed</a:t>
            </a:r>
          </a:p>
        </p:txBody>
      </p:sp>
      <p:pic>
        <p:nvPicPr>
          <p:cNvPr id="253" name="Shape 253"/>
          <p:cNvPicPr preferRelativeResize="0"/>
          <p:nvPr/>
        </p:nvPicPr>
        <p:blipFill>
          <a:blip r:embed="rId6">
            <a:alphaModFix/>
          </a:blip>
          <a:stretch>
            <a:fillRect/>
          </a:stretch>
        </p:blipFill>
        <p:spPr>
          <a:xfrm>
            <a:off x="2465550" y="938075"/>
            <a:ext cx="4124394" cy="2267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97375" y="69975"/>
            <a:ext cx="8520600" cy="572700"/>
          </a:xfrm>
          <a:prstGeom prst="rect">
            <a:avLst/>
          </a:prstGeom>
        </p:spPr>
        <p:txBody>
          <a:bodyPr anchorCtr="0" anchor="t" bIns="91425" lIns="91425" rIns="91425" wrap="square" tIns="91425">
            <a:noAutofit/>
          </a:bodyPr>
          <a:lstStyle/>
          <a:p>
            <a:pPr lvl="0">
              <a:spcBef>
                <a:spcPts val="0"/>
              </a:spcBef>
              <a:buNone/>
            </a:pPr>
            <a:r>
              <a:rPr lang="en"/>
              <a:t>Example conversion kit: Mopar JK-8</a:t>
            </a:r>
          </a:p>
        </p:txBody>
      </p:sp>
      <p:sp>
        <p:nvSpPr>
          <p:cNvPr id="259" name="Shape 259"/>
          <p:cNvSpPr txBox="1"/>
          <p:nvPr>
            <p:ph idx="1" type="body"/>
          </p:nvPr>
        </p:nvSpPr>
        <p:spPr>
          <a:xfrm>
            <a:off x="4549975" y="728250"/>
            <a:ext cx="4522800" cy="38409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Released at </a:t>
            </a:r>
            <a:r>
              <a:rPr lang="en" u="sng">
                <a:solidFill>
                  <a:schemeClr val="hlink"/>
                </a:solidFill>
                <a:hlinkClick r:id="rId3"/>
              </a:rPr>
              <a:t>Moab</a:t>
            </a:r>
            <a:r>
              <a:rPr lang="en"/>
              <a:t> </a:t>
            </a:r>
            <a:r>
              <a:rPr lang="en"/>
              <a:t>2011 </a:t>
            </a:r>
          </a:p>
          <a:p>
            <a:pPr indent="-342900" lvl="0" marL="457200" rtl="0">
              <a:spcBef>
                <a:spcPts val="0"/>
              </a:spcBef>
              <a:spcAft>
                <a:spcPts val="0"/>
              </a:spcAft>
            </a:pPr>
            <a:r>
              <a:rPr lang="en" u="sng">
                <a:solidFill>
                  <a:schemeClr val="hlink"/>
                </a:solidFill>
                <a:hlinkClick r:id="rId4"/>
              </a:rPr>
              <a:t>Dealership price</a:t>
            </a:r>
            <a:r>
              <a:rPr lang="en"/>
              <a:t>: $5,500 parts, $5,000 installation (varies)</a:t>
            </a:r>
          </a:p>
          <a:p>
            <a:pPr indent="-342900" lvl="0" marL="457200" rtl="0">
              <a:spcBef>
                <a:spcPts val="0"/>
              </a:spcBef>
              <a:spcAft>
                <a:spcPts val="0"/>
              </a:spcAft>
            </a:pPr>
            <a:r>
              <a:rPr lang="en"/>
              <a:t>Time: 30 day parts delivery, ~2 weeks installation (35 hours shop time: welding, painting)</a:t>
            </a:r>
          </a:p>
          <a:p>
            <a:pPr indent="-342900" lvl="0" marL="457200" rtl="0">
              <a:spcBef>
                <a:spcPts val="0"/>
              </a:spcBef>
              <a:spcAft>
                <a:spcPts val="0"/>
              </a:spcAft>
            </a:pPr>
            <a:r>
              <a:rPr lang="en"/>
              <a:t>3 year, 36,000 mile warranty only applies if installed by dealership technicians</a:t>
            </a:r>
          </a:p>
          <a:p>
            <a:pPr indent="-342900" lvl="0" marL="457200" rtl="0">
              <a:spcBef>
                <a:spcPts val="0"/>
              </a:spcBef>
            </a:pPr>
            <a:r>
              <a:rPr lang="en"/>
              <a:t>Other kits: </a:t>
            </a:r>
            <a:r>
              <a:rPr lang="en" u="sng">
                <a:solidFill>
                  <a:schemeClr val="hlink"/>
                </a:solidFill>
                <a:hlinkClick r:id="rId5"/>
              </a:rPr>
              <a:t>AEV Brute DC350</a:t>
            </a:r>
            <a:r>
              <a:rPr lang="en"/>
              <a:t>  (retains rear seats), </a:t>
            </a:r>
            <a:r>
              <a:rPr lang="en" u="sng">
                <a:solidFill>
                  <a:schemeClr val="hlink"/>
                </a:solidFill>
                <a:hlinkClick r:id="rId6"/>
              </a:rPr>
              <a:t>JKUte</a:t>
            </a:r>
            <a:r>
              <a:rPr lang="en"/>
              <a:t>, </a:t>
            </a:r>
            <a:r>
              <a:rPr lang="en" u="sng">
                <a:solidFill>
                  <a:schemeClr val="hlink"/>
                </a:solidFill>
                <a:hlinkClick r:id="rId7"/>
              </a:rPr>
              <a:t>Crew</a:t>
            </a:r>
          </a:p>
        </p:txBody>
      </p:sp>
      <p:pic>
        <p:nvPicPr>
          <p:cNvPr id="260" name="Shape 260"/>
          <p:cNvPicPr preferRelativeResize="0"/>
          <p:nvPr/>
        </p:nvPicPr>
        <p:blipFill>
          <a:blip r:embed="rId8">
            <a:alphaModFix/>
          </a:blip>
          <a:stretch>
            <a:fillRect/>
          </a:stretch>
        </p:blipFill>
        <p:spPr>
          <a:xfrm>
            <a:off x="97375" y="588426"/>
            <a:ext cx="4522650" cy="4456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123550"/>
            <a:ext cx="8520600" cy="572700"/>
          </a:xfrm>
          <a:prstGeom prst="rect">
            <a:avLst/>
          </a:prstGeom>
        </p:spPr>
        <p:txBody>
          <a:bodyPr anchorCtr="0" anchor="t" bIns="91425" lIns="91425" rIns="91425" wrap="square" tIns="91425">
            <a:noAutofit/>
          </a:bodyPr>
          <a:lstStyle/>
          <a:p>
            <a:pPr lvl="0">
              <a:spcBef>
                <a:spcPts val="0"/>
              </a:spcBef>
              <a:buNone/>
            </a:pPr>
            <a:r>
              <a:rPr lang="en"/>
              <a:t>Outline</a:t>
            </a:r>
          </a:p>
        </p:txBody>
      </p:sp>
      <p:sp>
        <p:nvSpPr>
          <p:cNvPr id="61" name="Shape 61"/>
          <p:cNvSpPr txBox="1"/>
          <p:nvPr>
            <p:ph idx="1" type="body"/>
          </p:nvPr>
        </p:nvSpPr>
        <p:spPr>
          <a:xfrm>
            <a:off x="241100" y="696250"/>
            <a:ext cx="8591100" cy="4277700"/>
          </a:xfrm>
          <a:prstGeom prst="rect">
            <a:avLst/>
          </a:prstGeom>
        </p:spPr>
        <p:txBody>
          <a:bodyPr anchorCtr="0" anchor="t" bIns="91425" lIns="91425" rIns="91425" wrap="square" tIns="91425">
            <a:noAutofit/>
          </a:bodyPr>
          <a:lstStyle/>
          <a:p>
            <a:pPr indent="-381000" lvl="0" marL="457200" rtl="0">
              <a:spcBef>
                <a:spcPts val="0"/>
              </a:spcBef>
              <a:spcAft>
                <a:spcPts val="0"/>
              </a:spcAft>
              <a:buSzPct val="100000"/>
              <a:buChar char="●"/>
            </a:pPr>
            <a:r>
              <a:rPr lang="en" sz="2400"/>
              <a:t>How does collaborative editing with Google Docs work?</a:t>
            </a:r>
          </a:p>
          <a:p>
            <a:pPr indent="-355600" lvl="1" marL="914400" rtl="0">
              <a:spcBef>
                <a:spcPts val="0"/>
              </a:spcBef>
              <a:spcAft>
                <a:spcPts val="0"/>
              </a:spcAft>
              <a:buSzPct val="100000"/>
              <a:buChar char="○"/>
            </a:pPr>
            <a:r>
              <a:rPr lang="en" sz="2000"/>
              <a:t>What’s the Google Realtime API?</a:t>
            </a:r>
          </a:p>
          <a:p>
            <a:pPr indent="-355600" lvl="1" marL="914400" rtl="0">
              <a:spcBef>
                <a:spcPts val="0"/>
              </a:spcBef>
              <a:spcAft>
                <a:spcPts val="0"/>
              </a:spcAft>
              <a:buSzPct val="100000"/>
              <a:buChar char="○"/>
            </a:pPr>
            <a:r>
              <a:rPr lang="en" sz="2000"/>
              <a:t>Why use Operational Transform</a:t>
            </a:r>
            <a:r>
              <a:rPr lang="en" sz="2000"/>
              <a:t>ations</a:t>
            </a:r>
            <a:r>
              <a:rPr lang="en" sz="2000"/>
              <a:t> vs. CRDTs?</a:t>
            </a:r>
          </a:p>
          <a:p>
            <a:pPr indent="-381000" lvl="0" marL="457200" rtl="0">
              <a:spcBef>
                <a:spcPts val="0"/>
              </a:spcBef>
              <a:spcAft>
                <a:spcPts val="0"/>
              </a:spcAft>
              <a:buSzPct val="100000"/>
              <a:buChar char="●"/>
            </a:pPr>
            <a:r>
              <a:rPr lang="en" sz="2400"/>
              <a:t>Intermission: JK Wrangler and JT Scrambler (new pickup truck)</a:t>
            </a:r>
          </a:p>
          <a:p>
            <a:pPr indent="-381000" lvl="0" marL="457200" rtl="0">
              <a:spcBef>
                <a:spcPts val="0"/>
              </a:spcBef>
              <a:spcAft>
                <a:spcPts val="0"/>
              </a:spcAft>
              <a:buSzPct val="100000"/>
              <a:buChar char="●"/>
            </a:pPr>
            <a:r>
              <a:rPr lang="en" sz="2400"/>
              <a:t>How can you build your own </a:t>
            </a:r>
            <a:r>
              <a:rPr lang="en" sz="2400"/>
              <a:t>collaborative editing system from existing web forms?</a:t>
            </a:r>
          </a:p>
          <a:p>
            <a:pPr indent="-355600" lvl="1" marL="914400" rtl="0">
              <a:spcBef>
                <a:spcPts val="0"/>
              </a:spcBef>
              <a:buSzPct val="100000"/>
              <a:buChar char="○"/>
            </a:pPr>
            <a:r>
              <a:rPr lang="en" sz="2000"/>
              <a:t>Examples of my own work with collaborative editing</a:t>
            </a:r>
          </a:p>
          <a:p>
            <a:pPr lvl="0">
              <a:spcBef>
                <a:spcPts val="0"/>
              </a:spcBef>
              <a:buNone/>
            </a:pPr>
            <a:r>
              <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84500" y="52100"/>
            <a:ext cx="9059400" cy="626400"/>
          </a:xfrm>
          <a:prstGeom prst="rect">
            <a:avLst/>
          </a:prstGeom>
        </p:spPr>
        <p:txBody>
          <a:bodyPr anchorCtr="0" anchor="t" bIns="91425" lIns="91425" rIns="91425" wrap="square" tIns="91425">
            <a:noAutofit/>
          </a:bodyPr>
          <a:lstStyle/>
          <a:p>
            <a:pPr lvl="0" rtl="0">
              <a:spcBef>
                <a:spcPts val="0"/>
              </a:spcBef>
              <a:buNone/>
            </a:pPr>
            <a:r>
              <a:rPr lang="en"/>
              <a:t>Intermission - JT Wrangler Pickup (Scrambler)</a:t>
            </a:r>
          </a:p>
        </p:txBody>
      </p:sp>
      <p:sp>
        <p:nvSpPr>
          <p:cNvPr id="266" name="Shape 266"/>
          <p:cNvSpPr txBox="1"/>
          <p:nvPr>
            <p:ph idx="1" type="body"/>
          </p:nvPr>
        </p:nvSpPr>
        <p:spPr>
          <a:xfrm>
            <a:off x="133950" y="3982650"/>
            <a:ext cx="8840400" cy="1017900"/>
          </a:xfrm>
          <a:prstGeom prst="rect">
            <a:avLst/>
          </a:prstGeom>
        </p:spPr>
        <p:txBody>
          <a:bodyPr anchorCtr="0" anchor="t" bIns="91425" lIns="91425" rIns="91425" wrap="square" tIns="91425">
            <a:noAutofit/>
          </a:bodyPr>
          <a:lstStyle/>
          <a:p>
            <a:pPr lvl="0" rtl="0" algn="ctr">
              <a:spcBef>
                <a:spcPts val="0"/>
              </a:spcBef>
              <a:buNone/>
            </a:pPr>
            <a:r>
              <a:rPr lang="en"/>
              <a:t>M</a:t>
            </a:r>
            <a:r>
              <a:rPr lang="en"/>
              <a:t>ost of my time is going towards the new Wrangler Pickup (</a:t>
            </a:r>
            <a:r>
              <a:rPr lang="en" u="sng">
                <a:solidFill>
                  <a:schemeClr val="hlink"/>
                </a:solidFill>
                <a:hlinkClick r:id="rId3"/>
              </a:rPr>
              <a:t>Scrambler</a:t>
            </a:r>
            <a:r>
              <a:rPr lang="en"/>
              <a:t>). Possible options: longer frame, new domestic diesel engine, even bigger axles, and better towing capacity.</a:t>
            </a:r>
          </a:p>
          <a:p>
            <a:pPr lvl="0" rtl="0" algn="ctr">
              <a:spcBef>
                <a:spcPts val="0"/>
              </a:spcBef>
              <a:buNone/>
            </a:pPr>
            <a:r>
              <a:t/>
            </a:r>
            <a:endParaRPr/>
          </a:p>
        </p:txBody>
      </p:sp>
      <p:sp>
        <p:nvSpPr>
          <p:cNvPr id="267" name="Shape 267"/>
          <p:cNvSpPr txBox="1"/>
          <p:nvPr/>
        </p:nvSpPr>
        <p:spPr>
          <a:xfrm>
            <a:off x="4548850" y="3032574"/>
            <a:ext cx="3902100" cy="539400"/>
          </a:xfrm>
          <a:prstGeom prst="rect">
            <a:avLst/>
          </a:prstGeom>
          <a:noFill/>
          <a:ln>
            <a:noFill/>
          </a:ln>
        </p:spPr>
        <p:txBody>
          <a:bodyPr anchorCtr="0" anchor="t" bIns="91425" lIns="91425" rIns="91425" wrap="square" tIns="91425">
            <a:noAutofit/>
          </a:bodyPr>
          <a:lstStyle/>
          <a:p>
            <a:pPr lvl="0" rtl="0" algn="ctr">
              <a:spcBef>
                <a:spcPts val="0"/>
              </a:spcBef>
              <a:buNone/>
            </a:pPr>
            <a:r>
              <a:rPr lang="en"/>
              <a:t>Youtube: </a:t>
            </a:r>
            <a:r>
              <a:rPr lang="en" u="sng">
                <a:solidFill>
                  <a:schemeClr val="hlink"/>
                </a:solidFill>
                <a:hlinkClick r:id="rId4"/>
              </a:rPr>
              <a:t>2019 Jeep Scrambler Pickup</a:t>
            </a:r>
            <a:r>
              <a:rPr lang="en"/>
              <a:t> (JT)</a:t>
            </a:r>
          </a:p>
        </p:txBody>
      </p:sp>
      <p:pic>
        <p:nvPicPr>
          <p:cNvPr id="268" name="Shape 268"/>
          <p:cNvPicPr preferRelativeResize="0"/>
          <p:nvPr/>
        </p:nvPicPr>
        <p:blipFill>
          <a:blip r:embed="rId5">
            <a:alphaModFix/>
          </a:blip>
          <a:stretch>
            <a:fillRect/>
          </a:stretch>
        </p:blipFill>
        <p:spPr>
          <a:xfrm>
            <a:off x="4548849" y="945725"/>
            <a:ext cx="3902224" cy="2036800"/>
          </a:xfrm>
          <a:prstGeom prst="rect">
            <a:avLst/>
          </a:prstGeom>
          <a:noFill/>
          <a:ln>
            <a:noFill/>
          </a:ln>
        </p:spPr>
      </p:pic>
      <p:pic>
        <p:nvPicPr>
          <p:cNvPr id="269" name="Shape 269"/>
          <p:cNvPicPr preferRelativeResize="0"/>
          <p:nvPr/>
        </p:nvPicPr>
        <p:blipFill>
          <a:blip r:embed="rId6">
            <a:alphaModFix/>
          </a:blip>
          <a:stretch>
            <a:fillRect/>
          </a:stretch>
        </p:blipFill>
        <p:spPr>
          <a:xfrm>
            <a:off x="44651" y="1014450"/>
            <a:ext cx="4272285" cy="1963087"/>
          </a:xfrm>
          <a:prstGeom prst="rect">
            <a:avLst/>
          </a:prstGeom>
          <a:noFill/>
          <a:ln>
            <a:noFill/>
          </a:ln>
        </p:spPr>
      </p:pic>
      <p:sp>
        <p:nvSpPr>
          <p:cNvPr id="270" name="Shape 270"/>
          <p:cNvSpPr txBox="1"/>
          <p:nvPr/>
        </p:nvSpPr>
        <p:spPr>
          <a:xfrm>
            <a:off x="258950" y="3032575"/>
            <a:ext cx="4058100" cy="717900"/>
          </a:xfrm>
          <a:prstGeom prst="rect">
            <a:avLst/>
          </a:prstGeom>
          <a:noFill/>
          <a:ln>
            <a:noFill/>
          </a:ln>
        </p:spPr>
        <p:txBody>
          <a:bodyPr anchorCtr="0" anchor="t" bIns="91425" lIns="91425" rIns="91425" wrap="square" tIns="91425">
            <a:noAutofit/>
          </a:bodyPr>
          <a:lstStyle/>
          <a:p>
            <a:pPr lvl="0" rtl="0" algn="ctr">
              <a:spcBef>
                <a:spcPts val="0"/>
              </a:spcBef>
              <a:buNone/>
            </a:pPr>
            <a:r>
              <a:rPr lang="en" u="sng">
                <a:solidFill>
                  <a:schemeClr val="hlink"/>
                </a:solidFill>
                <a:hlinkClick r:id="rId7"/>
              </a:rPr>
              <a:t>1981-1985 CJ-8 Scrambler</a:t>
            </a:r>
          </a:p>
          <a:p>
            <a:pPr lvl="0" algn="ctr">
              <a:spcBef>
                <a:spcPts val="0"/>
              </a:spcBef>
              <a:buNone/>
            </a:pPr>
            <a:r>
              <a:rPr lang="en" u="sng">
                <a:solidFill>
                  <a:schemeClr val="hlink"/>
                </a:solidFill>
                <a:hlinkClick r:id="rId8"/>
              </a:rPr>
              <a:t>Wikipedia</a:t>
            </a:r>
            <a:r>
              <a:rPr lang="en"/>
              <a:t> - fuel economy and </a:t>
            </a:r>
            <a:r>
              <a:rPr lang="en" u="sng">
                <a:solidFill>
                  <a:schemeClr val="hlink"/>
                </a:solidFill>
                <a:hlinkClick r:id="rId9"/>
              </a:rPr>
              <a:t>public perception</a:t>
            </a:r>
            <a:r>
              <a:rPr lang="en"/>
              <a:t> doomed it</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186700" y="114625"/>
            <a:ext cx="8520600" cy="572700"/>
          </a:xfrm>
          <a:prstGeom prst="rect">
            <a:avLst/>
          </a:prstGeom>
        </p:spPr>
        <p:txBody>
          <a:bodyPr anchorCtr="0" anchor="t" bIns="91425" lIns="91425" rIns="91425" wrap="square" tIns="91425">
            <a:noAutofit/>
          </a:bodyPr>
          <a:lstStyle/>
          <a:p>
            <a:pPr lvl="0">
              <a:spcBef>
                <a:spcPts val="0"/>
              </a:spcBef>
              <a:buNone/>
            </a:pPr>
            <a:r>
              <a:rPr lang="en"/>
              <a:t>End of Intermission</a:t>
            </a:r>
          </a:p>
        </p:txBody>
      </p:sp>
      <p:sp>
        <p:nvSpPr>
          <p:cNvPr id="276" name="Shape 276"/>
          <p:cNvSpPr txBox="1"/>
          <p:nvPr>
            <p:ph idx="1" type="body"/>
          </p:nvPr>
        </p:nvSpPr>
        <p:spPr>
          <a:xfrm>
            <a:off x="186700" y="687325"/>
            <a:ext cx="8734200" cy="4340100"/>
          </a:xfrm>
          <a:prstGeom prst="rect">
            <a:avLst/>
          </a:prstGeom>
        </p:spPr>
        <p:txBody>
          <a:bodyPr anchorCtr="0" anchor="t" bIns="91425" lIns="91425" rIns="91425" wrap="square" tIns="91425">
            <a:noAutofit/>
          </a:bodyPr>
          <a:lstStyle/>
          <a:p>
            <a:pPr indent="-393700" lvl="0" marL="457200" rtl="0">
              <a:spcBef>
                <a:spcPts val="0"/>
              </a:spcBef>
              <a:spcAft>
                <a:spcPts val="0"/>
              </a:spcAft>
              <a:buSzPct val="100000"/>
              <a:buChar char="●"/>
            </a:pPr>
            <a:r>
              <a:rPr lang="en" sz="2600"/>
              <a:t>How does collaborative editing with Google Docs work?</a:t>
            </a:r>
          </a:p>
          <a:p>
            <a:pPr indent="-368300" lvl="1" marL="914400" rtl="0">
              <a:spcBef>
                <a:spcPts val="0"/>
              </a:spcBef>
              <a:spcAft>
                <a:spcPts val="0"/>
              </a:spcAft>
              <a:buSzPct val="100000"/>
              <a:buChar char="○"/>
            </a:pPr>
            <a:r>
              <a:rPr lang="en" sz="2200"/>
              <a:t>What’s the Google Realtime API?</a:t>
            </a:r>
          </a:p>
          <a:p>
            <a:pPr indent="-368300" lvl="1" marL="914400" rtl="0">
              <a:spcBef>
                <a:spcPts val="0"/>
              </a:spcBef>
              <a:spcAft>
                <a:spcPts val="0"/>
              </a:spcAft>
              <a:buSzPct val="100000"/>
              <a:buChar char="○"/>
            </a:pPr>
            <a:r>
              <a:rPr lang="en" sz="2200"/>
              <a:t>Why use Operational Transformations vs. CRDTs?</a:t>
            </a:r>
          </a:p>
          <a:p>
            <a:pPr indent="-393700" lvl="0" marL="457200" rtl="0">
              <a:spcBef>
                <a:spcPts val="0"/>
              </a:spcBef>
              <a:spcAft>
                <a:spcPts val="0"/>
              </a:spcAft>
              <a:buSzPct val="100000"/>
              <a:buChar char="●"/>
            </a:pPr>
            <a:r>
              <a:rPr lang="en" sz="2600"/>
              <a:t>Intermission: JK Wrangler and JT Scrambler (new pickup truck)</a:t>
            </a:r>
          </a:p>
          <a:p>
            <a:pPr indent="-393700" lvl="0" marL="457200" rtl="0">
              <a:spcBef>
                <a:spcPts val="0"/>
              </a:spcBef>
              <a:spcAft>
                <a:spcPts val="0"/>
              </a:spcAft>
              <a:buSzPct val="100000"/>
              <a:buChar char="●"/>
            </a:pPr>
            <a:r>
              <a:rPr b="1" lang="en" sz="2600"/>
              <a:t>How can you build your own collaborative editing system from existing web forms?</a:t>
            </a:r>
          </a:p>
          <a:p>
            <a:pPr indent="-368300" lvl="1" marL="914400" rtl="0">
              <a:spcBef>
                <a:spcPts val="0"/>
              </a:spcBef>
              <a:buSzPct val="100000"/>
              <a:buChar char="○"/>
            </a:pPr>
            <a:r>
              <a:rPr b="1" lang="en" sz="2200"/>
              <a:t>Examples of my own work with collaborative editing</a:t>
            </a:r>
          </a:p>
          <a:p>
            <a:pPr lvl="0" rtl="0">
              <a:spcBef>
                <a:spcPts val="0"/>
              </a:spcBef>
              <a:buNone/>
            </a:pPr>
            <a:r>
              <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61050"/>
            <a:ext cx="8520600" cy="572700"/>
          </a:xfrm>
          <a:prstGeom prst="rect">
            <a:avLst/>
          </a:prstGeom>
        </p:spPr>
        <p:txBody>
          <a:bodyPr anchorCtr="0" anchor="t" bIns="91425" lIns="91425" rIns="91425" wrap="square" tIns="91425">
            <a:noAutofit/>
          </a:bodyPr>
          <a:lstStyle/>
          <a:p>
            <a:pPr lvl="0">
              <a:spcBef>
                <a:spcPts val="0"/>
              </a:spcBef>
              <a:buNone/>
            </a:pPr>
            <a:r>
              <a:rPr lang="en"/>
              <a:t>Practical implementations of Collaborative Editing</a:t>
            </a:r>
          </a:p>
        </p:txBody>
      </p:sp>
      <p:sp>
        <p:nvSpPr>
          <p:cNvPr id="282" name="Shape 282"/>
          <p:cNvSpPr txBox="1"/>
          <p:nvPr>
            <p:ph idx="1" type="body"/>
          </p:nvPr>
        </p:nvSpPr>
        <p:spPr>
          <a:xfrm>
            <a:off x="196450" y="696525"/>
            <a:ext cx="8635800" cy="3872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All the work is done for you, but it’s not free:</a:t>
            </a:r>
          </a:p>
          <a:p>
            <a:pPr indent="-317500" lvl="1" marL="914400" rtl="0">
              <a:spcBef>
                <a:spcPts val="0"/>
              </a:spcBef>
              <a:spcAft>
                <a:spcPts val="0"/>
              </a:spcAft>
            </a:pPr>
            <a:r>
              <a:rPr lang="en"/>
              <a:t>Google Real-time API (Docs, Forms, etc.), </a:t>
            </a:r>
            <a:r>
              <a:rPr lang="en"/>
              <a:t>Microsoft Office 365</a:t>
            </a:r>
          </a:p>
          <a:p>
            <a:pPr indent="-317500" lvl="1" marL="914400" rtl="0">
              <a:spcBef>
                <a:spcPts val="0"/>
              </a:spcBef>
              <a:spcAft>
                <a:spcPts val="0"/>
              </a:spcAft>
            </a:pPr>
            <a:r>
              <a:rPr lang="en" u="sng">
                <a:solidFill>
                  <a:schemeClr val="hlink"/>
                </a:solidFill>
                <a:hlinkClick r:id="rId3"/>
              </a:rPr>
              <a:t>FireBase</a:t>
            </a:r>
            <a:r>
              <a:rPr lang="en"/>
              <a:t>, </a:t>
            </a:r>
            <a:r>
              <a:rPr lang="en" u="sng">
                <a:solidFill>
                  <a:schemeClr val="hlink"/>
                </a:solidFill>
                <a:hlinkClick r:id="rId4"/>
              </a:rPr>
              <a:t>Backendless</a:t>
            </a:r>
            <a:r>
              <a:rPr lang="en"/>
              <a:t>, </a:t>
            </a:r>
            <a:r>
              <a:rPr lang="en" u="sng">
                <a:solidFill>
                  <a:schemeClr val="hlink"/>
                </a:solidFill>
                <a:hlinkClick r:id="rId5"/>
              </a:rPr>
              <a:t>Parse</a:t>
            </a:r>
          </a:p>
          <a:p>
            <a:pPr indent="-317500" lvl="1" marL="914400" rtl="0">
              <a:spcBef>
                <a:spcPts val="0"/>
              </a:spcBef>
              <a:spcAft>
                <a:spcPts val="0"/>
              </a:spcAft>
            </a:pPr>
            <a:r>
              <a:rPr lang="en"/>
              <a:t>Google Drive, Dropbox, Microsoft OneDrive</a:t>
            </a:r>
          </a:p>
          <a:p>
            <a:pPr indent="-342900" lvl="0" marL="457200" rtl="0">
              <a:spcBef>
                <a:spcPts val="0"/>
              </a:spcBef>
              <a:spcAft>
                <a:spcPts val="0"/>
              </a:spcAft>
            </a:pPr>
            <a:r>
              <a:rPr lang="en"/>
              <a:t>Free but not real-time:</a:t>
            </a:r>
          </a:p>
          <a:p>
            <a:pPr indent="-317500" lvl="1" marL="914400" rtl="0">
              <a:spcBef>
                <a:spcPts val="0"/>
              </a:spcBef>
              <a:spcAft>
                <a:spcPts val="0"/>
              </a:spcAft>
            </a:pPr>
            <a:r>
              <a:rPr lang="en"/>
              <a:t>Version control software (e.g., Git)</a:t>
            </a:r>
          </a:p>
          <a:p>
            <a:pPr indent="-317500" lvl="1" marL="914400" rtl="0">
              <a:spcBef>
                <a:spcPts val="0"/>
              </a:spcBef>
              <a:spcAft>
                <a:spcPts val="0"/>
              </a:spcAft>
            </a:pPr>
            <a:r>
              <a:rPr lang="en"/>
              <a:t>Wikipedia, reddit, digg</a:t>
            </a:r>
          </a:p>
          <a:p>
            <a:pPr indent="-342900" lvl="0" marL="457200" rtl="0">
              <a:spcBef>
                <a:spcPts val="0"/>
              </a:spcBef>
              <a:spcAft>
                <a:spcPts val="0"/>
              </a:spcAft>
            </a:pPr>
            <a:r>
              <a:rPr lang="en"/>
              <a:t>Free but you have to do some work:</a:t>
            </a:r>
          </a:p>
          <a:p>
            <a:pPr indent="-317500" lvl="1" marL="914400" rtl="0">
              <a:spcBef>
                <a:spcPts val="0"/>
              </a:spcBef>
              <a:spcAft>
                <a:spcPts val="0"/>
              </a:spcAft>
            </a:pPr>
            <a:r>
              <a:rPr lang="en"/>
              <a:t>Editors:</a:t>
            </a:r>
          </a:p>
          <a:p>
            <a:pPr indent="-317500" lvl="2" marL="1371600" rtl="0">
              <a:spcBef>
                <a:spcPts val="0"/>
              </a:spcBef>
              <a:spcAft>
                <a:spcPts val="0"/>
              </a:spcAft>
            </a:pPr>
            <a:r>
              <a:rPr lang="en" u="sng">
                <a:solidFill>
                  <a:schemeClr val="accent5"/>
                </a:solidFill>
                <a:hlinkClick r:id="rId6"/>
              </a:rPr>
              <a:t>CKEditor</a:t>
            </a:r>
            <a:r>
              <a:rPr lang="en"/>
              <a:t>, </a:t>
            </a:r>
            <a:r>
              <a:rPr lang="en" u="sng">
                <a:solidFill>
                  <a:schemeClr val="hlink"/>
                </a:solidFill>
                <a:hlinkClick r:id="rId7"/>
              </a:rPr>
              <a:t>CodeMirror</a:t>
            </a:r>
            <a:r>
              <a:rPr lang="en"/>
              <a:t>, </a:t>
            </a:r>
            <a:r>
              <a:rPr lang="en" u="sng">
                <a:solidFill>
                  <a:schemeClr val="hlink"/>
                </a:solidFill>
                <a:hlinkClick r:id="rId8"/>
              </a:rPr>
              <a:t>Ace Editor</a:t>
            </a:r>
          </a:p>
          <a:p>
            <a:pPr indent="-317500" lvl="2" marL="1371600" rtl="0">
              <a:spcBef>
                <a:spcPts val="0"/>
              </a:spcBef>
              <a:spcAft>
                <a:spcPts val="0"/>
              </a:spcAft>
            </a:pPr>
            <a:r>
              <a:rPr lang="en" u="sng">
                <a:solidFill>
                  <a:schemeClr val="hlink"/>
                </a:solidFill>
                <a:hlinkClick r:id="rId9"/>
              </a:rPr>
              <a:t>Collabedit</a:t>
            </a:r>
            <a:r>
              <a:rPr lang="en"/>
              <a:t>, </a:t>
            </a:r>
            <a:r>
              <a:rPr lang="en" u="sng">
                <a:solidFill>
                  <a:schemeClr val="hlink"/>
                </a:solidFill>
                <a:hlinkClick r:id="rId10"/>
              </a:rPr>
              <a:t>Etherpad</a:t>
            </a:r>
          </a:p>
          <a:p>
            <a:pPr indent="-317500" lvl="1" marL="914400" rtl="0">
              <a:spcBef>
                <a:spcPts val="0"/>
              </a:spcBef>
              <a:spcAft>
                <a:spcPts val="0"/>
              </a:spcAft>
            </a:pPr>
            <a:r>
              <a:rPr lang="en"/>
              <a:t>Data models:</a:t>
            </a:r>
          </a:p>
          <a:p>
            <a:pPr indent="-317500" lvl="2" marL="1371600" rtl="0">
              <a:spcBef>
                <a:spcPts val="0"/>
              </a:spcBef>
              <a:spcAft>
                <a:spcPts val="0"/>
              </a:spcAft>
            </a:pPr>
            <a:r>
              <a:rPr lang="en" u="sng">
                <a:solidFill>
                  <a:schemeClr val="hlink"/>
                </a:solidFill>
                <a:hlinkClick r:id="rId11"/>
              </a:rPr>
              <a:t>TogetherJS</a:t>
            </a:r>
          </a:p>
          <a:p>
            <a:pPr indent="-317500" lvl="2" marL="1371600" rtl="0">
              <a:spcBef>
                <a:spcPts val="0"/>
              </a:spcBef>
            </a:pPr>
            <a:r>
              <a:rPr lang="en" u="sng">
                <a:solidFill>
                  <a:schemeClr val="hlink"/>
                </a:solidFill>
                <a:hlinkClick r:id="rId12"/>
              </a:rPr>
              <a:t>ShareJS</a:t>
            </a:r>
            <a:r>
              <a:rPr lang="en"/>
              <a:t> / </a:t>
            </a:r>
            <a:r>
              <a:rPr lang="en" u="sng">
                <a:solidFill>
                  <a:schemeClr val="hlink"/>
                </a:solidFill>
                <a:hlinkClick r:id="rId13"/>
              </a:rPr>
              <a:t>ShareDB</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140225"/>
            <a:ext cx="8520600" cy="572700"/>
          </a:xfrm>
          <a:prstGeom prst="rect">
            <a:avLst/>
          </a:prstGeom>
        </p:spPr>
        <p:txBody>
          <a:bodyPr anchorCtr="0" anchor="t" bIns="91425" lIns="91425" rIns="91425" wrap="square" tIns="91425">
            <a:noAutofit/>
          </a:bodyPr>
          <a:lstStyle/>
          <a:p>
            <a:pPr lvl="0">
              <a:spcBef>
                <a:spcPts val="0"/>
              </a:spcBef>
              <a:buNone/>
            </a:pPr>
            <a:r>
              <a:rPr lang="en"/>
              <a:t>Why not use an existing solution?</a:t>
            </a:r>
          </a:p>
        </p:txBody>
      </p:sp>
      <p:sp>
        <p:nvSpPr>
          <p:cNvPr id="288" name="Shape 288"/>
          <p:cNvSpPr txBox="1"/>
          <p:nvPr>
            <p:ph idx="1" type="body"/>
          </p:nvPr>
        </p:nvSpPr>
        <p:spPr>
          <a:xfrm>
            <a:off x="196450" y="848325"/>
            <a:ext cx="8635800" cy="4125600"/>
          </a:xfrm>
          <a:prstGeom prst="rect">
            <a:avLst/>
          </a:prstGeom>
        </p:spPr>
        <p:txBody>
          <a:bodyPr anchorCtr="0" anchor="t" bIns="91425" lIns="91425" rIns="91425" wrap="square" tIns="91425">
            <a:noAutofit/>
          </a:bodyPr>
          <a:lstStyle/>
          <a:p>
            <a:pPr indent="-355600" lvl="0" marL="457200" rtl="0">
              <a:spcBef>
                <a:spcPts val="0"/>
              </a:spcBef>
              <a:spcAft>
                <a:spcPts val="0"/>
              </a:spcAft>
              <a:buSzPct val="100000"/>
              <a:buChar char="●"/>
            </a:pPr>
            <a:r>
              <a:rPr lang="en" sz="2000"/>
              <a:t>Money: $10 per user per month (Google Suite), $20/user/month (Microsoft E3)</a:t>
            </a:r>
          </a:p>
          <a:p>
            <a:pPr indent="-355600" lvl="0" marL="457200" rtl="0">
              <a:spcBef>
                <a:spcPts val="0"/>
              </a:spcBef>
              <a:spcAft>
                <a:spcPts val="0"/>
              </a:spcAft>
              <a:buSzPct val="100000"/>
              <a:buChar char="●"/>
            </a:pPr>
            <a:r>
              <a:rPr lang="en" sz="2000"/>
              <a:t>Off-site dependency: only works if public Internet works</a:t>
            </a:r>
          </a:p>
          <a:p>
            <a:pPr indent="-355600" lvl="0" marL="457200" rtl="0">
              <a:spcBef>
                <a:spcPts val="0"/>
              </a:spcBef>
              <a:spcAft>
                <a:spcPts val="0"/>
              </a:spcAft>
              <a:buSzPct val="100000"/>
              <a:buChar char="●"/>
            </a:pPr>
            <a:r>
              <a:rPr lang="en" sz="2000"/>
              <a:t>Legal liability: off-site server could lose data or disclose it inappropriately</a:t>
            </a:r>
          </a:p>
          <a:p>
            <a:pPr indent="-355600" lvl="0" marL="457200" rtl="0">
              <a:spcBef>
                <a:spcPts val="0"/>
              </a:spcBef>
              <a:spcAft>
                <a:spcPts val="0"/>
              </a:spcAft>
              <a:buSzPct val="100000"/>
              <a:buChar char="●"/>
            </a:pPr>
            <a:r>
              <a:rPr lang="en" sz="2000"/>
              <a:t>Loss of </a:t>
            </a:r>
            <a:r>
              <a:rPr lang="en" sz="2000"/>
              <a:t>control: unscheduled downtime, b</a:t>
            </a:r>
            <a:r>
              <a:rPr lang="en" sz="2000"/>
              <a:t>reaking API changes, server maintenance, data format changes, browser incompatibilities</a:t>
            </a:r>
          </a:p>
          <a:p>
            <a:pPr indent="-355600" lvl="0" marL="457200" rtl="0">
              <a:spcBef>
                <a:spcPts val="0"/>
              </a:spcBef>
              <a:spcAft>
                <a:spcPts val="0"/>
              </a:spcAft>
              <a:buSzPct val="100000"/>
              <a:buChar char="●"/>
            </a:pPr>
            <a:r>
              <a:rPr lang="en" sz="2000"/>
              <a:t>Obsolescence: Product is discontinued (e.g., Google Wave, Chat, Labs, Trends, etc.) or reduces functionality with no migration path</a:t>
            </a:r>
          </a:p>
          <a:p>
            <a:pPr indent="-355600" lvl="0" marL="457200">
              <a:spcBef>
                <a:spcPts val="0"/>
              </a:spcBef>
              <a:buSzPct val="100000"/>
              <a:buChar char="●"/>
            </a:pPr>
            <a:r>
              <a:rPr lang="en" sz="2000"/>
              <a:t>No native app access: must use web browser and javascript (Google RT-API)</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43800" y="43200"/>
            <a:ext cx="8975100" cy="590700"/>
          </a:xfrm>
          <a:prstGeom prst="rect">
            <a:avLst/>
          </a:prstGeom>
        </p:spPr>
        <p:txBody>
          <a:bodyPr anchorCtr="0" anchor="t" bIns="91425" lIns="91425" rIns="91425" wrap="square" tIns="91425">
            <a:noAutofit/>
          </a:bodyPr>
          <a:lstStyle/>
          <a:p>
            <a:pPr lvl="0" rtl="0">
              <a:spcBef>
                <a:spcPts val="0"/>
              </a:spcBef>
              <a:buNone/>
            </a:pPr>
            <a:r>
              <a:rPr lang="en"/>
              <a:t>CKEditor</a:t>
            </a:r>
          </a:p>
        </p:txBody>
      </p:sp>
      <p:sp>
        <p:nvSpPr>
          <p:cNvPr id="294" name="Shape 294"/>
          <p:cNvSpPr txBox="1"/>
          <p:nvPr>
            <p:ph idx="1" type="body"/>
          </p:nvPr>
        </p:nvSpPr>
        <p:spPr>
          <a:xfrm>
            <a:off x="43800" y="3323050"/>
            <a:ext cx="9046500" cy="17817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3"/>
              </a:rPr>
              <a:t>CKEditor 4</a:t>
            </a:r>
            <a:r>
              <a:rPr lang="en"/>
              <a:t> is a free, full featured HTML editor. Works great for a single user. Image uploading is not free.</a:t>
            </a:r>
          </a:p>
          <a:p>
            <a:pPr lvl="0">
              <a:spcBef>
                <a:spcPts val="0"/>
              </a:spcBef>
              <a:buNone/>
            </a:pPr>
            <a:r>
              <a:rPr lang="en" u="sng">
                <a:solidFill>
                  <a:schemeClr val="hlink"/>
                </a:solidFill>
                <a:hlinkClick r:id="rId4"/>
              </a:rPr>
              <a:t>CKEditor 5</a:t>
            </a:r>
            <a:r>
              <a:rPr lang="en"/>
              <a:t> is a rewrite with OT and some collaborative features (“Letters”) - but it’s </a:t>
            </a:r>
            <a:r>
              <a:rPr lang="en"/>
              <a:t>currently in alpha and the collaboration is not free.</a:t>
            </a:r>
          </a:p>
        </p:txBody>
      </p:sp>
      <p:pic>
        <p:nvPicPr>
          <p:cNvPr descr="ckeditor.jpg" id="295" name="Shape 295"/>
          <p:cNvPicPr preferRelativeResize="0"/>
          <p:nvPr/>
        </p:nvPicPr>
        <p:blipFill>
          <a:blip r:embed="rId5">
            <a:alphaModFix/>
          </a:blip>
          <a:stretch>
            <a:fillRect/>
          </a:stretch>
        </p:blipFill>
        <p:spPr>
          <a:xfrm>
            <a:off x="982275" y="535472"/>
            <a:ext cx="6893726" cy="2787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43825" y="52100"/>
            <a:ext cx="9019800" cy="572700"/>
          </a:xfrm>
          <a:prstGeom prst="rect">
            <a:avLst/>
          </a:prstGeom>
        </p:spPr>
        <p:txBody>
          <a:bodyPr anchorCtr="0" anchor="t" bIns="91425" lIns="91425" rIns="91425" wrap="square" tIns="91425">
            <a:noAutofit/>
          </a:bodyPr>
          <a:lstStyle/>
          <a:p>
            <a:pPr lvl="0">
              <a:spcBef>
                <a:spcPts val="0"/>
              </a:spcBef>
              <a:buNone/>
            </a:pPr>
            <a:r>
              <a:rPr lang="en"/>
              <a:t>TogetherJs</a:t>
            </a:r>
          </a:p>
        </p:txBody>
      </p:sp>
      <p:sp>
        <p:nvSpPr>
          <p:cNvPr id="301" name="Shape 301"/>
          <p:cNvSpPr txBox="1"/>
          <p:nvPr>
            <p:ph idx="1" type="body"/>
          </p:nvPr>
        </p:nvSpPr>
        <p:spPr>
          <a:xfrm>
            <a:off x="98225" y="705450"/>
            <a:ext cx="8965500" cy="4330800"/>
          </a:xfrm>
          <a:prstGeom prst="rect">
            <a:avLst/>
          </a:prstGeom>
        </p:spPr>
        <p:txBody>
          <a:bodyPr anchorCtr="0" anchor="t" bIns="91425" lIns="91425" rIns="91425" wrap="square" tIns="91425">
            <a:noAutofit/>
          </a:bodyPr>
          <a:lstStyle/>
          <a:p>
            <a:pPr lvl="0">
              <a:spcBef>
                <a:spcPts val="0"/>
              </a:spcBef>
              <a:buNone/>
            </a:pPr>
            <a:r>
              <a:rPr lang="en" sz="2000" u="sng">
                <a:solidFill>
                  <a:schemeClr val="hlink"/>
                </a:solidFill>
                <a:hlinkClick r:id="rId3"/>
              </a:rPr>
              <a:t>TogetherJs</a:t>
            </a:r>
            <a:r>
              <a:rPr lang="en" sz="2000"/>
              <a:t> is a free, open source javascript library made by Mozilla in 2013 that:</a:t>
            </a:r>
          </a:p>
          <a:p>
            <a:pPr indent="-355600" lvl="0" marL="457200" rtl="0">
              <a:spcBef>
                <a:spcPts val="0"/>
              </a:spcBef>
              <a:spcAft>
                <a:spcPts val="0"/>
              </a:spcAft>
              <a:buSzPct val="100000"/>
            </a:pPr>
            <a:r>
              <a:rPr lang="en" sz="2000"/>
              <a:t>Synchronizes the DOM between browsers</a:t>
            </a:r>
          </a:p>
          <a:p>
            <a:pPr indent="-355600" lvl="0" marL="457200" rtl="0">
              <a:spcBef>
                <a:spcPts val="0"/>
              </a:spcBef>
              <a:spcAft>
                <a:spcPts val="0"/>
              </a:spcAft>
              <a:buSzPct val="100000"/>
            </a:pPr>
            <a:r>
              <a:rPr lang="en" sz="2000"/>
              <a:t>Performs OT on text fields</a:t>
            </a:r>
          </a:p>
          <a:p>
            <a:pPr indent="-355600" lvl="0" marL="457200" rtl="0">
              <a:spcBef>
                <a:spcPts val="0"/>
              </a:spcBef>
              <a:spcAft>
                <a:spcPts val="0"/>
              </a:spcAft>
              <a:buSzPct val="100000"/>
            </a:pPr>
            <a:r>
              <a:rPr lang="en" sz="2000"/>
              <a:t>Uses a simple message relay server </a:t>
            </a:r>
          </a:p>
          <a:p>
            <a:pPr indent="-330200" lvl="1" marL="914400" rtl="0">
              <a:spcBef>
                <a:spcPts val="0"/>
              </a:spcBef>
              <a:spcAft>
                <a:spcPts val="0"/>
              </a:spcAft>
              <a:buSzPct val="100000"/>
            </a:pPr>
            <a:r>
              <a:rPr lang="en" sz="1600"/>
              <a:t>Locally hosted server is freely available (NodeJs with websockets)</a:t>
            </a:r>
          </a:p>
          <a:p>
            <a:pPr indent="-355600" lvl="0" marL="457200" rtl="0">
              <a:spcBef>
                <a:spcPts val="0"/>
              </a:spcBef>
              <a:buSzPct val="100000"/>
            </a:pPr>
            <a:r>
              <a:rPr lang="en" sz="2000"/>
              <a:t>Provides chat functionality and user operation feedback</a:t>
            </a:r>
          </a:p>
          <a:p>
            <a:pPr lvl="0">
              <a:spcBef>
                <a:spcPts val="0"/>
              </a:spcBef>
              <a:buNone/>
            </a:pPr>
            <a:r>
              <a:rPr lang="en" sz="2000"/>
              <a:t>It does not provide storage or authentication. It works with almost any existing webapps by design (see </a:t>
            </a:r>
            <a:r>
              <a:rPr lang="en" sz="2000" u="sng">
                <a:solidFill>
                  <a:schemeClr val="hlink"/>
                </a:solidFill>
                <a:hlinkClick r:id="rId4"/>
              </a:rPr>
              <a:t>architect’s blog post</a:t>
            </a:r>
            <a:r>
              <a:rPr lang="en" sz="2000"/>
              <a:t>).</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311700" y="64025"/>
            <a:ext cx="8520600" cy="572700"/>
          </a:xfrm>
          <a:prstGeom prst="rect">
            <a:avLst/>
          </a:prstGeom>
        </p:spPr>
        <p:txBody>
          <a:bodyPr anchorCtr="0" anchor="t" bIns="91425" lIns="91425" rIns="91425" wrap="square" tIns="91425">
            <a:noAutofit/>
          </a:bodyPr>
          <a:lstStyle/>
          <a:p>
            <a:pPr lvl="0">
              <a:spcBef>
                <a:spcPts val="0"/>
              </a:spcBef>
              <a:buNone/>
            </a:pPr>
            <a:r>
              <a:rPr lang="en"/>
              <a:t>TogetherJS demos</a:t>
            </a:r>
          </a:p>
        </p:txBody>
      </p:sp>
      <p:sp>
        <p:nvSpPr>
          <p:cNvPr id="307" name="Shape 307"/>
          <p:cNvSpPr txBox="1"/>
          <p:nvPr>
            <p:ph idx="1" type="body"/>
          </p:nvPr>
        </p:nvSpPr>
        <p:spPr>
          <a:xfrm>
            <a:off x="1625200" y="4652375"/>
            <a:ext cx="5993100" cy="345000"/>
          </a:xfrm>
          <a:prstGeom prst="rect">
            <a:avLst/>
          </a:prstGeom>
        </p:spPr>
        <p:txBody>
          <a:bodyPr anchorCtr="0" anchor="t" bIns="91425" lIns="91425" rIns="91425" wrap="square" tIns="91425">
            <a:noAutofit/>
          </a:bodyPr>
          <a:lstStyle/>
          <a:p>
            <a:pPr lvl="0" algn="ctr">
              <a:spcBef>
                <a:spcPts val="0"/>
              </a:spcBef>
              <a:buNone/>
            </a:pPr>
            <a:r>
              <a:rPr lang="en" u="sng">
                <a:solidFill>
                  <a:schemeClr val="hlink"/>
                </a:solidFill>
                <a:hlinkClick r:id="rId3"/>
              </a:rPr>
              <a:t>Click to launch demo</a:t>
            </a:r>
          </a:p>
        </p:txBody>
      </p:sp>
      <p:pic>
        <p:nvPicPr>
          <p:cNvPr id="308" name="Shape 308"/>
          <p:cNvPicPr preferRelativeResize="0"/>
          <p:nvPr/>
        </p:nvPicPr>
        <p:blipFill>
          <a:blip r:embed="rId4">
            <a:alphaModFix/>
          </a:blip>
          <a:stretch>
            <a:fillRect/>
          </a:stretch>
        </p:blipFill>
        <p:spPr>
          <a:xfrm>
            <a:off x="1525800" y="636725"/>
            <a:ext cx="6092400" cy="4006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204550" y="96775"/>
            <a:ext cx="8520600" cy="572700"/>
          </a:xfrm>
          <a:prstGeom prst="rect">
            <a:avLst/>
          </a:prstGeom>
        </p:spPr>
        <p:txBody>
          <a:bodyPr anchorCtr="0" anchor="t" bIns="91425" lIns="91425" rIns="91425" wrap="square" tIns="91425">
            <a:noAutofit/>
          </a:bodyPr>
          <a:lstStyle/>
          <a:p>
            <a:pPr lvl="0">
              <a:spcBef>
                <a:spcPts val="0"/>
              </a:spcBef>
              <a:buNone/>
            </a:pPr>
            <a:r>
              <a:rPr lang="en"/>
              <a:t>My Examples of Collaborative Editing</a:t>
            </a:r>
          </a:p>
        </p:txBody>
      </p:sp>
      <p:sp>
        <p:nvSpPr>
          <p:cNvPr id="314" name="Shape 314"/>
          <p:cNvSpPr txBox="1"/>
          <p:nvPr>
            <p:ph idx="1" type="body"/>
          </p:nvPr>
        </p:nvSpPr>
        <p:spPr>
          <a:xfrm>
            <a:off x="311700" y="839400"/>
            <a:ext cx="8520600" cy="4089900"/>
          </a:xfrm>
          <a:prstGeom prst="rect">
            <a:avLst/>
          </a:prstGeom>
        </p:spPr>
        <p:txBody>
          <a:bodyPr anchorCtr="0" anchor="t" bIns="91425" lIns="91425" rIns="91425" wrap="square" tIns="91425">
            <a:noAutofit/>
          </a:bodyPr>
          <a:lstStyle/>
          <a:p>
            <a:pPr lvl="0">
              <a:spcBef>
                <a:spcPts val="0"/>
              </a:spcBef>
              <a:buNone/>
            </a:pPr>
            <a:r>
              <a:rPr lang="en" sz="2400"/>
              <a:t>Systems I’ve implemented: </a:t>
            </a:r>
          </a:p>
          <a:p>
            <a:pPr indent="-381000" lvl="0" marL="457200" rtl="0">
              <a:spcBef>
                <a:spcPts val="0"/>
              </a:spcBef>
              <a:spcAft>
                <a:spcPts val="0"/>
              </a:spcAft>
              <a:buSzPct val="100000"/>
            </a:pPr>
            <a:r>
              <a:rPr lang="en" sz="2400"/>
              <a:t>Time and attendance (Manning)</a:t>
            </a:r>
          </a:p>
          <a:p>
            <a:pPr indent="-381000" lvl="0" marL="457200">
              <a:spcBef>
                <a:spcPts val="0"/>
              </a:spcBef>
              <a:buSzPct val="100000"/>
            </a:pPr>
            <a:r>
              <a:rPr lang="en" sz="2400"/>
              <a:t>Consolidated Shift Notes</a:t>
            </a:r>
          </a:p>
          <a:p>
            <a:pPr lvl="0">
              <a:spcBef>
                <a:spcPts val="0"/>
              </a:spcBef>
              <a:buNone/>
            </a:pPr>
            <a:r>
              <a:rPr lang="en" sz="2400"/>
              <a:t>These were real webapps that needed to be created or enhanced with collaborative editing functionality</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97400" y="78900"/>
            <a:ext cx="8912700" cy="572700"/>
          </a:xfrm>
          <a:prstGeom prst="rect">
            <a:avLst/>
          </a:prstGeom>
        </p:spPr>
        <p:txBody>
          <a:bodyPr anchorCtr="0" anchor="t" bIns="91425" lIns="91425" rIns="91425" wrap="square" tIns="91425">
            <a:noAutofit/>
          </a:bodyPr>
          <a:lstStyle/>
          <a:p>
            <a:pPr lvl="0">
              <a:spcBef>
                <a:spcPts val="0"/>
              </a:spcBef>
              <a:buNone/>
            </a:pPr>
            <a:r>
              <a:rPr lang="en"/>
              <a:t>Ex. 1: Manning Reports</a:t>
            </a:r>
          </a:p>
        </p:txBody>
      </p:sp>
      <p:sp>
        <p:nvSpPr>
          <p:cNvPr id="320" name="Shape 320"/>
          <p:cNvSpPr txBox="1"/>
          <p:nvPr>
            <p:ph idx="1" type="body"/>
          </p:nvPr>
        </p:nvSpPr>
        <p:spPr>
          <a:xfrm>
            <a:off x="222400" y="3080750"/>
            <a:ext cx="8520600" cy="1899000"/>
          </a:xfrm>
          <a:prstGeom prst="rect">
            <a:avLst/>
          </a:prstGeom>
        </p:spPr>
        <p:txBody>
          <a:bodyPr anchorCtr="0" anchor="t" bIns="91425" lIns="91425" rIns="91425" wrap="square" tIns="91425">
            <a:noAutofit/>
          </a:bodyPr>
          <a:lstStyle/>
          <a:p>
            <a:pPr lvl="0">
              <a:spcBef>
                <a:spcPts val="0"/>
              </a:spcBef>
              <a:buNone/>
            </a:pPr>
            <a:r>
              <a:rPr lang="en"/>
              <a:t>Twice a day, the Production department must record attendance for approximately 200 operators and support staff across various teams. </a:t>
            </a:r>
          </a:p>
          <a:p>
            <a:pPr lvl="0">
              <a:spcBef>
                <a:spcPts val="0"/>
              </a:spcBef>
              <a:buNone/>
            </a:pPr>
            <a:r>
              <a:rPr lang="en"/>
              <a:t>Human Resources must enforce policies (excused vs. unexcused absences).</a:t>
            </a:r>
          </a:p>
          <a:p>
            <a:pPr lvl="0">
              <a:spcBef>
                <a:spcPts val="0"/>
              </a:spcBef>
              <a:buNone/>
            </a:pPr>
            <a:r>
              <a:rPr lang="en"/>
              <a:t>When HR and </a:t>
            </a:r>
            <a:r>
              <a:rPr lang="en"/>
              <a:t>Production supervisors edit the same report, hilarity ensues!</a:t>
            </a:r>
          </a:p>
        </p:txBody>
      </p:sp>
      <p:pic>
        <p:nvPicPr>
          <p:cNvPr id="321" name="Shape 321"/>
          <p:cNvPicPr preferRelativeResize="0"/>
          <p:nvPr/>
        </p:nvPicPr>
        <p:blipFill>
          <a:blip r:embed="rId3">
            <a:alphaModFix/>
          </a:blip>
          <a:stretch>
            <a:fillRect/>
          </a:stretch>
        </p:blipFill>
        <p:spPr>
          <a:xfrm>
            <a:off x="116450" y="651601"/>
            <a:ext cx="8969849" cy="2514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title"/>
          </p:nvPr>
        </p:nvSpPr>
        <p:spPr>
          <a:xfrm>
            <a:off x="52750" y="96750"/>
            <a:ext cx="8520600" cy="572700"/>
          </a:xfrm>
          <a:prstGeom prst="rect">
            <a:avLst/>
          </a:prstGeom>
        </p:spPr>
        <p:txBody>
          <a:bodyPr anchorCtr="0" anchor="t" bIns="91425" lIns="91425" rIns="91425" wrap="square" tIns="91425">
            <a:noAutofit/>
          </a:bodyPr>
          <a:lstStyle/>
          <a:p>
            <a:pPr lvl="0">
              <a:spcBef>
                <a:spcPts val="0"/>
              </a:spcBef>
              <a:buNone/>
            </a:pPr>
            <a:r>
              <a:rPr lang="en"/>
              <a:t>More Manning Reports</a:t>
            </a:r>
          </a:p>
        </p:txBody>
      </p:sp>
      <p:sp>
        <p:nvSpPr>
          <p:cNvPr id="327" name="Shape 327"/>
          <p:cNvSpPr txBox="1"/>
          <p:nvPr>
            <p:ph idx="1" type="body"/>
          </p:nvPr>
        </p:nvSpPr>
        <p:spPr>
          <a:xfrm>
            <a:off x="133950" y="3045075"/>
            <a:ext cx="8644800" cy="1988100"/>
          </a:xfrm>
          <a:prstGeom prst="rect">
            <a:avLst/>
          </a:prstGeom>
        </p:spPr>
        <p:txBody>
          <a:bodyPr anchorCtr="0" anchor="t" bIns="91425" lIns="91425" rIns="91425" wrap="square" tIns="91425">
            <a:noAutofit/>
          </a:bodyPr>
          <a:lstStyle/>
          <a:p>
            <a:pPr lvl="0">
              <a:spcBef>
                <a:spcPts val="0"/>
              </a:spcBef>
              <a:buNone/>
            </a:pPr>
            <a:r>
              <a:rPr lang="en"/>
              <a:t>Example of attendance review process: employee does not show up for scheduled shift. Supervisor assigns 1 attendance point for Unexcused absence and calls in another employee (involuntarily coverage). Employee files grievance contesting the </a:t>
            </a:r>
            <a:r>
              <a:rPr lang="en"/>
              <a:t>attendance point and claims FMLA exception (take care of sick family member). HR investigates and requests doctor’s note. Employee provides note; HR verifies accuracy and removes point if approved.</a:t>
            </a:r>
          </a:p>
        </p:txBody>
      </p:sp>
      <p:pic>
        <p:nvPicPr>
          <p:cNvPr id="328" name="Shape 328"/>
          <p:cNvPicPr preferRelativeResize="0"/>
          <p:nvPr/>
        </p:nvPicPr>
        <p:blipFill>
          <a:blip r:embed="rId3">
            <a:alphaModFix/>
          </a:blip>
          <a:stretch>
            <a:fillRect/>
          </a:stretch>
        </p:blipFill>
        <p:spPr>
          <a:xfrm>
            <a:off x="152400" y="821850"/>
            <a:ext cx="8839202" cy="2187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159275"/>
            <a:ext cx="8520600" cy="572700"/>
          </a:xfrm>
          <a:prstGeom prst="rect">
            <a:avLst/>
          </a:prstGeom>
        </p:spPr>
        <p:txBody>
          <a:bodyPr anchorCtr="0" anchor="t" bIns="91425" lIns="91425" rIns="91425" wrap="square" tIns="91425">
            <a:noAutofit/>
          </a:bodyPr>
          <a:lstStyle/>
          <a:p>
            <a:pPr lvl="0">
              <a:spcBef>
                <a:spcPts val="0"/>
              </a:spcBef>
              <a:buNone/>
            </a:pPr>
            <a:r>
              <a:rPr lang="en"/>
              <a:t>Collaborative Editing</a:t>
            </a:r>
          </a:p>
        </p:txBody>
      </p:sp>
      <p:sp>
        <p:nvSpPr>
          <p:cNvPr id="67" name="Shape 67"/>
          <p:cNvSpPr txBox="1"/>
          <p:nvPr>
            <p:ph idx="1" type="body"/>
          </p:nvPr>
        </p:nvSpPr>
        <p:spPr>
          <a:xfrm>
            <a:off x="267900" y="3223625"/>
            <a:ext cx="8520600" cy="1791900"/>
          </a:xfrm>
          <a:prstGeom prst="rect">
            <a:avLst/>
          </a:prstGeom>
        </p:spPr>
        <p:txBody>
          <a:bodyPr anchorCtr="0" anchor="t" bIns="91425" lIns="91425" rIns="91425" wrap="square" tIns="91425">
            <a:noAutofit/>
          </a:bodyPr>
          <a:lstStyle/>
          <a:p>
            <a:pPr lvl="0">
              <a:spcBef>
                <a:spcPts val="0"/>
              </a:spcBef>
              <a:buNone/>
            </a:pPr>
            <a:r>
              <a:rPr lang="en"/>
              <a:t>Basic concepts: the same document is edited by multiple users on different devices simultaneously (e.g., </a:t>
            </a:r>
            <a:r>
              <a:rPr lang="en"/>
              <a:t>Google Docs, Sheets, Slides)</a:t>
            </a:r>
          </a:p>
          <a:p>
            <a:pPr lvl="0">
              <a:spcBef>
                <a:spcPts val="0"/>
              </a:spcBef>
              <a:buNone/>
            </a:pPr>
            <a:r>
              <a:rPr lang="en"/>
              <a:t>The users’ actions include: insertions, deletions, formatting, selection, copy, paste, etc. Unfortunately, these operations don’t commute, making it hard to keep the documents the same on every device.</a:t>
            </a:r>
          </a:p>
          <a:p>
            <a:pPr lvl="0">
              <a:spcBef>
                <a:spcPts val="0"/>
              </a:spcBef>
              <a:buNone/>
            </a:pPr>
            <a:r>
              <a:t/>
            </a:r>
            <a:endParaRPr/>
          </a:p>
        </p:txBody>
      </p:sp>
      <p:sp>
        <p:nvSpPr>
          <p:cNvPr id="68" name="Shape 68"/>
          <p:cNvSpPr/>
          <p:nvPr/>
        </p:nvSpPr>
        <p:spPr>
          <a:xfrm>
            <a:off x="794300" y="1185575"/>
            <a:ext cx="1056600" cy="568200"/>
          </a:xfrm>
          <a:prstGeom prst="rect">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Client C1</a:t>
            </a:r>
          </a:p>
        </p:txBody>
      </p:sp>
      <p:sp>
        <p:nvSpPr>
          <p:cNvPr id="69" name="Shape 69"/>
          <p:cNvSpPr/>
          <p:nvPr/>
        </p:nvSpPr>
        <p:spPr>
          <a:xfrm>
            <a:off x="586525" y="1842525"/>
            <a:ext cx="1429200" cy="1056300"/>
          </a:xfrm>
          <a:prstGeom prst="round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Clr>
                <a:schemeClr val="dk1"/>
              </a:buClr>
              <a:buFont typeface="Arial"/>
              <a:buNone/>
            </a:pPr>
            <a:r>
              <a:rPr lang="en">
                <a:solidFill>
                  <a:schemeClr val="dk1"/>
                </a:solidFill>
              </a:rPr>
              <a:t>Lorm ipsum dolor ...</a:t>
            </a:r>
          </a:p>
          <a:p>
            <a:pPr lvl="0" rtl="0">
              <a:spcBef>
                <a:spcPts val="0"/>
              </a:spcBef>
              <a:buNone/>
            </a:pPr>
            <a:r>
              <a:t/>
            </a:r>
            <a:endParaRPr/>
          </a:p>
        </p:txBody>
      </p:sp>
      <p:sp>
        <p:nvSpPr>
          <p:cNvPr id="70" name="Shape 70"/>
          <p:cNvSpPr/>
          <p:nvPr/>
        </p:nvSpPr>
        <p:spPr>
          <a:xfrm>
            <a:off x="3900975" y="1196275"/>
            <a:ext cx="1056600" cy="5682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Client C2</a:t>
            </a:r>
          </a:p>
        </p:txBody>
      </p:sp>
      <p:sp>
        <p:nvSpPr>
          <p:cNvPr id="71" name="Shape 71"/>
          <p:cNvSpPr/>
          <p:nvPr/>
        </p:nvSpPr>
        <p:spPr>
          <a:xfrm>
            <a:off x="3727250" y="1853225"/>
            <a:ext cx="1429200" cy="1056300"/>
          </a:xfrm>
          <a:prstGeom prst="roundRect">
            <a:avLst>
              <a:gd fmla="val 16667" name="adj"/>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rPr>
              <a:t>Lorem ipsum dolor ...</a:t>
            </a:r>
          </a:p>
          <a:p>
            <a:pPr lvl="0" rtl="0">
              <a:spcBef>
                <a:spcPts val="0"/>
              </a:spcBef>
              <a:buNone/>
            </a:pPr>
            <a:r>
              <a:t/>
            </a:r>
            <a:endParaRPr/>
          </a:p>
        </p:txBody>
      </p:sp>
      <p:sp>
        <p:nvSpPr>
          <p:cNvPr id="72" name="Shape 72"/>
          <p:cNvSpPr/>
          <p:nvPr/>
        </p:nvSpPr>
        <p:spPr>
          <a:xfrm>
            <a:off x="7025175" y="1196275"/>
            <a:ext cx="1056600" cy="568200"/>
          </a:xfrm>
          <a:prstGeom prst="rect">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Client C3</a:t>
            </a:r>
          </a:p>
        </p:txBody>
      </p:sp>
      <p:sp>
        <p:nvSpPr>
          <p:cNvPr id="73" name="Shape 73"/>
          <p:cNvSpPr/>
          <p:nvPr/>
        </p:nvSpPr>
        <p:spPr>
          <a:xfrm>
            <a:off x="6851450" y="1853225"/>
            <a:ext cx="1429200" cy="1056300"/>
          </a:xfrm>
          <a:prstGeom prst="roundRect">
            <a:avLst>
              <a:gd fmla="val 16667" name="adj"/>
            </a:avLst>
          </a:prstGeom>
          <a:solidFill>
            <a:srgbClr val="FFE59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rPr>
              <a:t>Lorem ipsum dolor ...</a:t>
            </a:r>
          </a:p>
          <a:p>
            <a:pPr lvl="0" rtl="0">
              <a:spcBef>
                <a:spcPts val="0"/>
              </a:spcBef>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type="title"/>
          </p:nvPr>
        </p:nvSpPr>
        <p:spPr>
          <a:xfrm>
            <a:off x="106325" y="69975"/>
            <a:ext cx="8877000" cy="608700"/>
          </a:xfrm>
          <a:prstGeom prst="rect">
            <a:avLst/>
          </a:prstGeom>
        </p:spPr>
        <p:txBody>
          <a:bodyPr anchorCtr="0" anchor="t" bIns="91425" lIns="91425" rIns="91425" wrap="square" tIns="91425">
            <a:noAutofit/>
          </a:bodyPr>
          <a:lstStyle/>
          <a:p>
            <a:pPr lvl="0">
              <a:spcBef>
                <a:spcPts val="0"/>
              </a:spcBef>
              <a:buNone/>
            </a:pPr>
            <a:r>
              <a:rPr lang="en"/>
              <a:t>Collaborative Editing for Manning Reports</a:t>
            </a:r>
          </a:p>
        </p:txBody>
      </p:sp>
      <p:sp>
        <p:nvSpPr>
          <p:cNvPr id="334" name="Shape 334"/>
          <p:cNvSpPr txBox="1"/>
          <p:nvPr>
            <p:ph idx="1" type="body"/>
          </p:nvPr>
        </p:nvSpPr>
        <p:spPr>
          <a:xfrm>
            <a:off x="204875" y="2652125"/>
            <a:ext cx="8679900" cy="2408100"/>
          </a:xfrm>
          <a:prstGeom prst="rect">
            <a:avLst/>
          </a:prstGeom>
        </p:spPr>
        <p:txBody>
          <a:bodyPr anchorCtr="0" anchor="t" bIns="91425" lIns="91425" rIns="91425" wrap="square" tIns="91425">
            <a:noAutofit/>
          </a:bodyPr>
          <a:lstStyle/>
          <a:p>
            <a:pPr lvl="0">
              <a:spcBef>
                <a:spcPts val="0"/>
              </a:spcBef>
              <a:buNone/>
            </a:pPr>
            <a:r>
              <a:rPr lang="en"/>
              <a:t>Different fields need different event handlers and types of synchronization</a:t>
            </a:r>
          </a:p>
          <a:p>
            <a:pPr lvl="0">
              <a:spcBef>
                <a:spcPts val="0"/>
              </a:spcBef>
              <a:buNone/>
            </a:pPr>
            <a:r>
              <a:rPr lang="en"/>
              <a:t>Attendance point values cause other reports to change</a:t>
            </a:r>
          </a:p>
          <a:p>
            <a:pPr lvl="0">
              <a:spcBef>
                <a:spcPts val="0"/>
              </a:spcBef>
              <a:buNone/>
            </a:pPr>
            <a:r>
              <a:rPr lang="en"/>
              <a:t>(This used to be an Excel file on a network drive, which had a long history of causing problems.)</a:t>
            </a:r>
          </a:p>
        </p:txBody>
      </p:sp>
      <p:pic>
        <p:nvPicPr>
          <p:cNvPr descr="details - headings.jpg" id="335" name="Shape 335"/>
          <p:cNvPicPr preferRelativeResize="0"/>
          <p:nvPr/>
        </p:nvPicPr>
        <p:blipFill>
          <a:blip r:embed="rId3">
            <a:alphaModFix/>
          </a:blip>
          <a:stretch>
            <a:fillRect/>
          </a:stretch>
        </p:blipFill>
        <p:spPr>
          <a:xfrm>
            <a:off x="152400" y="831075"/>
            <a:ext cx="8839199" cy="763316"/>
          </a:xfrm>
          <a:prstGeom prst="rect">
            <a:avLst/>
          </a:prstGeom>
          <a:noFill/>
          <a:ln>
            <a:noFill/>
          </a:ln>
        </p:spPr>
      </p:pic>
      <p:sp>
        <p:nvSpPr>
          <p:cNvPr id="336" name="Shape 336"/>
          <p:cNvSpPr txBox="1"/>
          <p:nvPr/>
        </p:nvSpPr>
        <p:spPr>
          <a:xfrm>
            <a:off x="303625" y="1669850"/>
            <a:ext cx="1830600" cy="571500"/>
          </a:xfrm>
          <a:prstGeom prst="rect">
            <a:avLst/>
          </a:prstGeom>
          <a:noFill/>
          <a:ln>
            <a:noFill/>
          </a:ln>
        </p:spPr>
        <p:txBody>
          <a:bodyPr anchorCtr="0" anchor="t" bIns="91425" lIns="91425" rIns="91425" wrap="square" tIns="91425">
            <a:noAutofit/>
          </a:bodyPr>
          <a:lstStyle/>
          <a:p>
            <a:pPr lvl="0">
              <a:spcBef>
                <a:spcPts val="0"/>
              </a:spcBef>
              <a:buNone/>
            </a:pPr>
            <a:r>
              <a:rPr lang="en"/>
              <a:t>SELECT boxes: onChange, save</a:t>
            </a:r>
          </a:p>
        </p:txBody>
      </p:sp>
      <p:sp>
        <p:nvSpPr>
          <p:cNvPr id="337" name="Shape 337"/>
          <p:cNvSpPr txBox="1"/>
          <p:nvPr/>
        </p:nvSpPr>
        <p:spPr>
          <a:xfrm>
            <a:off x="2599150" y="1669850"/>
            <a:ext cx="1517400" cy="763200"/>
          </a:xfrm>
          <a:prstGeom prst="rect">
            <a:avLst/>
          </a:prstGeom>
          <a:noFill/>
          <a:ln>
            <a:noFill/>
          </a:ln>
        </p:spPr>
        <p:txBody>
          <a:bodyPr anchorCtr="0" anchor="t" bIns="91425" lIns="91425" rIns="91425" wrap="square" tIns="91425">
            <a:noAutofit/>
          </a:bodyPr>
          <a:lstStyle/>
          <a:p>
            <a:pPr lvl="0" rtl="0">
              <a:spcBef>
                <a:spcPts val="0"/>
              </a:spcBef>
              <a:buNone/>
            </a:pPr>
            <a:r>
              <a:rPr lang="en"/>
              <a:t>Short text (no OT)</a:t>
            </a:r>
          </a:p>
        </p:txBody>
      </p:sp>
      <p:sp>
        <p:nvSpPr>
          <p:cNvPr id="338" name="Shape 338"/>
          <p:cNvSpPr txBox="1"/>
          <p:nvPr/>
        </p:nvSpPr>
        <p:spPr>
          <a:xfrm>
            <a:off x="4385675" y="1669850"/>
            <a:ext cx="1517400" cy="763200"/>
          </a:xfrm>
          <a:prstGeom prst="rect">
            <a:avLst/>
          </a:prstGeom>
          <a:noFill/>
          <a:ln>
            <a:noFill/>
          </a:ln>
        </p:spPr>
        <p:txBody>
          <a:bodyPr anchorCtr="0" anchor="t" bIns="91425" lIns="91425" rIns="91425" wrap="square" tIns="91425">
            <a:noAutofit/>
          </a:bodyPr>
          <a:lstStyle/>
          <a:p>
            <a:pPr lvl="0" rtl="0">
              <a:spcBef>
                <a:spcPts val="0"/>
              </a:spcBef>
              <a:buNone/>
            </a:pPr>
            <a:r>
              <a:rPr lang="en"/>
              <a:t>Longer</a:t>
            </a:r>
            <a:r>
              <a:rPr lang="en"/>
              <a:t> text (needs OT)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212775" y="112975"/>
            <a:ext cx="8520600" cy="572700"/>
          </a:xfrm>
          <a:prstGeom prst="rect">
            <a:avLst/>
          </a:prstGeom>
        </p:spPr>
        <p:txBody>
          <a:bodyPr anchorCtr="0" anchor="t" bIns="91425" lIns="91425" rIns="91425" wrap="square" tIns="91425">
            <a:noAutofit/>
          </a:bodyPr>
          <a:lstStyle/>
          <a:p>
            <a:pPr lvl="0">
              <a:spcBef>
                <a:spcPts val="0"/>
              </a:spcBef>
              <a:buNone/>
            </a:pPr>
            <a:r>
              <a:rPr lang="en"/>
              <a:t>TogetherJS integration for Manning Reports</a:t>
            </a:r>
          </a:p>
        </p:txBody>
      </p:sp>
      <p:sp>
        <p:nvSpPr>
          <p:cNvPr id="344" name="Shape 344"/>
          <p:cNvSpPr txBox="1"/>
          <p:nvPr>
            <p:ph idx="1" type="body"/>
          </p:nvPr>
        </p:nvSpPr>
        <p:spPr>
          <a:xfrm>
            <a:off x="311700" y="1152475"/>
            <a:ext cx="8520600" cy="458400"/>
          </a:xfrm>
          <a:prstGeom prst="rect">
            <a:avLst/>
          </a:prstGeom>
        </p:spPr>
        <p:txBody>
          <a:bodyPr anchorCtr="0" anchor="t" bIns="91425" lIns="91425" rIns="91425" wrap="square" tIns="91425">
            <a:noAutofit/>
          </a:bodyPr>
          <a:lstStyle/>
          <a:p>
            <a:pPr indent="-342900" lvl="0" marL="457200" rtl="0">
              <a:spcBef>
                <a:spcPts val="0"/>
              </a:spcBef>
            </a:pPr>
            <a:r>
              <a:rPr lang="en"/>
              <a:t>Run node.js server on internal production network using hub\server.js:</a:t>
            </a:r>
          </a:p>
        </p:txBody>
      </p:sp>
      <p:sp>
        <p:nvSpPr>
          <p:cNvPr id="345" name="Shape 345"/>
          <p:cNvSpPr txBox="1"/>
          <p:nvPr>
            <p:ph idx="1" type="body"/>
          </p:nvPr>
        </p:nvSpPr>
        <p:spPr>
          <a:xfrm>
            <a:off x="311700" y="2143075"/>
            <a:ext cx="8520600" cy="458400"/>
          </a:xfrm>
          <a:prstGeom prst="rect">
            <a:avLst/>
          </a:prstGeom>
        </p:spPr>
        <p:txBody>
          <a:bodyPr anchorCtr="0" anchor="t" bIns="91425" lIns="91425" rIns="91425" wrap="square" tIns="91425">
            <a:noAutofit/>
          </a:bodyPr>
          <a:lstStyle/>
          <a:p>
            <a:pPr indent="-342900" lvl="0" marL="457200" rtl="0">
              <a:spcBef>
                <a:spcPts val="0"/>
              </a:spcBef>
            </a:pPr>
            <a:r>
              <a:rPr lang="en"/>
              <a:t>Load</a:t>
            </a:r>
            <a:r>
              <a:rPr lang="en"/>
              <a:t> together.js in client side webpage:</a:t>
            </a:r>
          </a:p>
        </p:txBody>
      </p:sp>
      <p:sp>
        <p:nvSpPr>
          <p:cNvPr id="346" name="Shape 346"/>
          <p:cNvSpPr txBox="1"/>
          <p:nvPr/>
        </p:nvSpPr>
        <p:spPr>
          <a:xfrm>
            <a:off x="416850" y="1575550"/>
            <a:ext cx="8415600" cy="332100"/>
          </a:xfrm>
          <a:prstGeom prst="rect">
            <a:avLst/>
          </a:prstGeom>
          <a:solidFill>
            <a:srgbClr val="000000"/>
          </a:solidFill>
          <a:ln>
            <a:noFill/>
          </a:ln>
        </p:spPr>
        <p:txBody>
          <a:bodyPr anchorCtr="0" anchor="t" bIns="91425" lIns="91425" rIns="91425" wrap="square" tIns="91425">
            <a:noAutofit/>
          </a:bodyPr>
          <a:lstStyle/>
          <a:p>
            <a:pPr lvl="0">
              <a:spcBef>
                <a:spcPts val="0"/>
              </a:spcBef>
              <a:buNone/>
            </a:pPr>
            <a:r>
              <a:rPr lang="en">
                <a:solidFill>
                  <a:srgbClr val="FFFFFF"/>
                </a:solidFill>
              </a:rPr>
              <a:t>C:\Users\Administrator\togetherjs-develop&gt;\nodejs\node.exe hub\server.js --port 8081 --host 0.0.0.0</a:t>
            </a:r>
          </a:p>
        </p:txBody>
      </p:sp>
      <p:sp>
        <p:nvSpPr>
          <p:cNvPr id="347" name="Shape 347"/>
          <p:cNvSpPr txBox="1"/>
          <p:nvPr/>
        </p:nvSpPr>
        <p:spPr>
          <a:xfrm>
            <a:off x="416850" y="2449075"/>
            <a:ext cx="7326600" cy="1326900"/>
          </a:xfrm>
          <a:prstGeom prst="rect">
            <a:avLst/>
          </a:prstGeom>
          <a:noFill/>
          <a:ln>
            <a:noFill/>
          </a:ln>
        </p:spPr>
        <p:txBody>
          <a:bodyPr anchorCtr="0" anchor="t" bIns="91425" lIns="91425" rIns="91425" wrap="square" tIns="91425">
            <a:noAutofit/>
          </a:bodyPr>
          <a:lstStyle/>
          <a:p>
            <a:pPr indent="-69850" lvl="0" marL="88900" marR="88900" rtl="0">
              <a:lnSpc>
                <a:spcPct val="142857"/>
              </a:lnSpc>
              <a:spcBef>
                <a:spcPts val="800"/>
              </a:spcBef>
              <a:spcAft>
                <a:spcPts val="1500"/>
              </a:spcAft>
              <a:buClr>
                <a:schemeClr val="dk1"/>
              </a:buClr>
              <a:buSzPct val="110000"/>
              <a:buFont typeface="Arial"/>
              <a:buNone/>
            </a:pPr>
            <a:r>
              <a:rPr lang="en" sz="1000">
                <a:solidFill>
                  <a:srgbClr val="333333"/>
                </a:solidFill>
                <a:highlight>
                  <a:srgbClr val="F5F5F5"/>
                </a:highlight>
                <a:latin typeface="Courier New"/>
                <a:ea typeface="Courier New"/>
                <a:cs typeface="Courier New"/>
                <a:sym typeface="Courier New"/>
              </a:rPr>
              <a:t>&lt;script&gt;</a:t>
            </a:r>
            <a:br>
              <a:rPr lang="en" sz="1000">
                <a:solidFill>
                  <a:srgbClr val="333333"/>
                </a:solidFill>
                <a:highlight>
                  <a:srgbClr val="F5F5F5"/>
                </a:highlight>
                <a:latin typeface="Courier New"/>
                <a:ea typeface="Courier New"/>
                <a:cs typeface="Courier New"/>
                <a:sym typeface="Courier New"/>
              </a:rPr>
            </a:br>
            <a:r>
              <a:rPr lang="en" sz="1000">
                <a:solidFill>
                  <a:srgbClr val="333333"/>
                </a:solidFill>
                <a:highlight>
                  <a:srgbClr val="F5F5F5"/>
                </a:highlight>
                <a:latin typeface="Courier New"/>
                <a:ea typeface="Courier New"/>
                <a:cs typeface="Courier New"/>
                <a:sym typeface="Courier New"/>
              </a:rPr>
              <a:t>var </a:t>
            </a:r>
            <a:r>
              <a:rPr lang="en" sz="950">
                <a:highlight>
                  <a:srgbClr val="EFEFEF"/>
                </a:highlight>
                <a:latin typeface="Courier New"/>
                <a:ea typeface="Courier New"/>
                <a:cs typeface="Courier New"/>
                <a:sym typeface="Courier New"/>
              </a:rPr>
              <a:t>TogetherJSConfig_hubBase</a:t>
            </a:r>
            <a:r>
              <a:rPr lang="en" sz="1000">
                <a:solidFill>
                  <a:srgbClr val="333333"/>
                </a:solidFill>
                <a:highlight>
                  <a:srgbClr val="F5F5F5"/>
                </a:highlight>
                <a:latin typeface="Courier New"/>
                <a:ea typeface="Courier New"/>
                <a:cs typeface="Courier New"/>
                <a:sym typeface="Courier New"/>
              </a:rPr>
              <a:t> = "wss://myserver.internal.net:8081/ws";</a:t>
            </a:r>
            <a:br>
              <a:rPr lang="en" sz="1000">
                <a:solidFill>
                  <a:srgbClr val="333333"/>
                </a:solidFill>
                <a:highlight>
                  <a:srgbClr val="F5F5F5"/>
                </a:highlight>
                <a:latin typeface="Courier New"/>
                <a:ea typeface="Courier New"/>
                <a:cs typeface="Courier New"/>
                <a:sym typeface="Courier New"/>
              </a:rPr>
            </a:br>
            <a:r>
              <a:rPr lang="en" sz="1000">
                <a:solidFill>
                  <a:srgbClr val="333333"/>
                </a:solidFill>
                <a:highlight>
                  <a:srgbClr val="F5F5F5"/>
                </a:highlight>
                <a:latin typeface="Courier New"/>
                <a:ea typeface="Courier New"/>
                <a:cs typeface="Courier New"/>
                <a:sym typeface="Courier New"/>
              </a:rPr>
              <a:t>// more config...</a:t>
            </a:r>
            <a:br>
              <a:rPr lang="en" sz="1000">
                <a:solidFill>
                  <a:srgbClr val="333333"/>
                </a:solidFill>
                <a:highlight>
                  <a:srgbClr val="F5F5F5"/>
                </a:highlight>
                <a:latin typeface="Courier New"/>
                <a:ea typeface="Courier New"/>
                <a:cs typeface="Courier New"/>
                <a:sym typeface="Courier New"/>
              </a:rPr>
            </a:br>
            <a:r>
              <a:rPr lang="en" sz="1000">
                <a:solidFill>
                  <a:srgbClr val="333333"/>
                </a:solidFill>
                <a:highlight>
                  <a:srgbClr val="F5F5F5"/>
                </a:highlight>
                <a:latin typeface="Courier New"/>
                <a:ea typeface="Courier New"/>
                <a:cs typeface="Courier New"/>
                <a:sym typeface="Courier New"/>
              </a:rPr>
              <a:t>&lt;/script&gt;</a:t>
            </a:r>
            <a:br>
              <a:rPr lang="en" sz="1000">
                <a:solidFill>
                  <a:srgbClr val="333333"/>
                </a:solidFill>
                <a:highlight>
                  <a:srgbClr val="F5F5F5"/>
                </a:highlight>
                <a:latin typeface="Courier New"/>
                <a:ea typeface="Courier New"/>
                <a:cs typeface="Courier New"/>
                <a:sym typeface="Courier New"/>
              </a:rPr>
            </a:br>
            <a:r>
              <a:rPr lang="en" sz="1000">
                <a:solidFill>
                  <a:srgbClr val="333333"/>
                </a:solidFill>
                <a:highlight>
                  <a:srgbClr val="F5F5F5"/>
                </a:highlight>
                <a:latin typeface="Courier New"/>
                <a:ea typeface="Courier New"/>
                <a:cs typeface="Courier New"/>
                <a:sym typeface="Courier New"/>
              </a:rPr>
              <a:t>&lt;script src="js/togetherjs-min.js"&gt;&lt;/script&gt;</a:t>
            </a:r>
          </a:p>
          <a:p>
            <a:pPr lvl="0">
              <a:spcBef>
                <a:spcPts val="0"/>
              </a:spcBef>
              <a:buNone/>
            </a:pPr>
            <a:r>
              <a:t/>
            </a:r>
            <a:endParaRPr/>
          </a:p>
        </p:txBody>
      </p:sp>
      <p:sp>
        <p:nvSpPr>
          <p:cNvPr id="348" name="Shape 348"/>
          <p:cNvSpPr txBox="1"/>
          <p:nvPr>
            <p:ph idx="1" type="body"/>
          </p:nvPr>
        </p:nvSpPr>
        <p:spPr>
          <a:xfrm>
            <a:off x="311700" y="3895675"/>
            <a:ext cx="8520600" cy="767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DOM events will automatically propagate changes between browsers</a:t>
            </a:r>
          </a:p>
          <a:p>
            <a:pPr indent="-342900" lvl="0" marL="457200" rtl="0">
              <a:spcBef>
                <a:spcPts val="0"/>
              </a:spcBef>
            </a:pPr>
            <a:r>
              <a:rPr lang="en"/>
              <a:t>Last user submits form or automatically saves state via AJAX to server</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title"/>
          </p:nvPr>
        </p:nvSpPr>
        <p:spPr>
          <a:xfrm>
            <a:off x="248125" y="148275"/>
            <a:ext cx="8520600" cy="572700"/>
          </a:xfrm>
          <a:prstGeom prst="rect">
            <a:avLst/>
          </a:prstGeom>
        </p:spPr>
        <p:txBody>
          <a:bodyPr anchorCtr="0" anchor="t" bIns="91425" lIns="91425" rIns="91425" wrap="square" tIns="91425">
            <a:noAutofit/>
          </a:bodyPr>
          <a:lstStyle/>
          <a:p>
            <a:pPr lvl="0">
              <a:spcBef>
                <a:spcPts val="0"/>
              </a:spcBef>
              <a:buNone/>
            </a:pPr>
            <a:r>
              <a:rPr lang="en"/>
              <a:t>Ex. 2: Consolidated Shift Notes</a:t>
            </a:r>
          </a:p>
        </p:txBody>
      </p:sp>
      <p:sp>
        <p:nvSpPr>
          <p:cNvPr id="354" name="Shape 35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Each department fills out a shift note: a summary of all important issues occurring during that shift</a:t>
            </a:r>
          </a:p>
          <a:p>
            <a:pPr indent="-342900" lvl="0" marL="457200" rtl="0">
              <a:spcBef>
                <a:spcPts val="0"/>
              </a:spcBef>
              <a:spcAft>
                <a:spcPts val="0"/>
              </a:spcAft>
            </a:pPr>
            <a:r>
              <a:rPr lang="en"/>
              <a:t>The other shift reads the shift notes so that they know the situation they are walking into, then writes second shift notes</a:t>
            </a:r>
          </a:p>
          <a:p>
            <a:pPr indent="-342900" lvl="0" marL="457200" rtl="0">
              <a:spcBef>
                <a:spcPts val="0"/>
              </a:spcBef>
              <a:spcAft>
                <a:spcPts val="0"/>
              </a:spcAft>
            </a:pPr>
            <a:r>
              <a:rPr lang="en"/>
              <a:t>At a daily management meeting, both sets of notes are reviewed</a:t>
            </a:r>
          </a:p>
          <a:p>
            <a:pPr indent="-342900" lvl="0" marL="457200" rtl="0">
              <a:spcBef>
                <a:spcPts val="0"/>
              </a:spcBef>
              <a:spcAft>
                <a:spcPts val="0"/>
              </a:spcAft>
            </a:pPr>
            <a:r>
              <a:rPr lang="en"/>
              <a:t>Goals: accountability, problem </a:t>
            </a:r>
            <a:r>
              <a:rPr lang="en"/>
              <a:t>recurrence</a:t>
            </a:r>
            <a:r>
              <a:rPr lang="en"/>
              <a:t> prevention, various Key Performance Indicators (KPIs)</a:t>
            </a:r>
          </a:p>
          <a:p>
            <a:pPr indent="-342900" lvl="0" marL="457200">
              <a:spcBef>
                <a:spcPts val="0"/>
              </a:spcBef>
            </a:pPr>
            <a:r>
              <a:rPr lang="en"/>
              <a:t>Previously this was an email process. Many emails were generated then lost over the years; the emails were poorly formatted and difficult to search; attachments clogged up inboxes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226900" y="105900"/>
            <a:ext cx="8520600" cy="572700"/>
          </a:xfrm>
          <a:prstGeom prst="rect">
            <a:avLst/>
          </a:prstGeom>
        </p:spPr>
        <p:txBody>
          <a:bodyPr anchorCtr="0" anchor="t" bIns="91425" lIns="91425" rIns="91425" wrap="square" tIns="91425">
            <a:noAutofit/>
          </a:bodyPr>
          <a:lstStyle/>
          <a:p>
            <a:pPr lvl="0">
              <a:spcBef>
                <a:spcPts val="0"/>
              </a:spcBef>
              <a:buNone/>
            </a:pPr>
            <a:r>
              <a:rPr lang="en"/>
              <a:t>Production &amp; Quality Shift Notes</a:t>
            </a:r>
          </a:p>
        </p:txBody>
      </p:sp>
      <p:sp>
        <p:nvSpPr>
          <p:cNvPr id="360" name="Shape 360"/>
          <p:cNvSpPr txBox="1"/>
          <p:nvPr>
            <p:ph idx="1" type="body"/>
          </p:nvPr>
        </p:nvSpPr>
        <p:spPr>
          <a:xfrm>
            <a:off x="226900" y="4027200"/>
            <a:ext cx="8520600" cy="9870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Supervisors kept forgetting to send the emails</a:t>
            </a:r>
          </a:p>
          <a:p>
            <a:pPr indent="-342900" lvl="0" marL="457200" rtl="0">
              <a:spcBef>
                <a:spcPts val="0"/>
              </a:spcBef>
              <a:spcAft>
                <a:spcPts val="0"/>
              </a:spcAft>
            </a:pPr>
            <a:r>
              <a:rPr lang="en"/>
              <a:t>Too many emails and too many attachments</a:t>
            </a:r>
          </a:p>
          <a:p>
            <a:pPr indent="-342900" lvl="0" marL="457200">
              <a:spcBef>
                <a:spcPts val="0"/>
              </a:spcBef>
            </a:pPr>
            <a:r>
              <a:rPr lang="en"/>
              <a:t>Other emailed notes: materials, maintenance, tooling, IT, </a:t>
            </a:r>
            <a:r>
              <a:rPr lang="en"/>
              <a:t>safety</a:t>
            </a:r>
          </a:p>
        </p:txBody>
      </p:sp>
      <p:pic>
        <p:nvPicPr>
          <p:cNvPr id="361" name="Shape 361"/>
          <p:cNvPicPr preferRelativeResize="0"/>
          <p:nvPr/>
        </p:nvPicPr>
        <p:blipFill>
          <a:blip r:embed="rId3">
            <a:alphaModFix/>
          </a:blip>
          <a:stretch>
            <a:fillRect/>
          </a:stretch>
        </p:blipFill>
        <p:spPr>
          <a:xfrm>
            <a:off x="152400" y="831000"/>
            <a:ext cx="4149507" cy="3043800"/>
          </a:xfrm>
          <a:prstGeom prst="rect">
            <a:avLst/>
          </a:prstGeom>
          <a:noFill/>
          <a:ln>
            <a:noFill/>
          </a:ln>
        </p:spPr>
      </p:pic>
      <p:pic>
        <p:nvPicPr>
          <p:cNvPr id="362" name="Shape 362"/>
          <p:cNvPicPr preferRelativeResize="0"/>
          <p:nvPr/>
        </p:nvPicPr>
        <p:blipFill>
          <a:blip r:embed="rId4">
            <a:alphaModFix/>
          </a:blip>
          <a:stretch>
            <a:fillRect/>
          </a:stretch>
        </p:blipFill>
        <p:spPr>
          <a:xfrm>
            <a:off x="4948882" y="873400"/>
            <a:ext cx="3189275" cy="3043800"/>
          </a:xfrm>
          <a:prstGeom prst="rect">
            <a:avLst/>
          </a:prstGeom>
          <a:noFill/>
          <a:ln>
            <a:noFill/>
          </a:ln>
        </p:spPr>
      </p:pic>
      <p:sp>
        <p:nvSpPr>
          <p:cNvPr id="363" name="Shape 363"/>
          <p:cNvSpPr/>
          <p:nvPr/>
        </p:nvSpPr>
        <p:spPr>
          <a:xfrm>
            <a:off x="1420125" y="1349450"/>
            <a:ext cx="529800" cy="705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163325" y="91750"/>
            <a:ext cx="8520600" cy="572700"/>
          </a:xfrm>
          <a:prstGeom prst="rect">
            <a:avLst/>
          </a:prstGeom>
        </p:spPr>
        <p:txBody>
          <a:bodyPr anchorCtr="0" anchor="t" bIns="91425" lIns="91425" rIns="91425" wrap="square" tIns="91425">
            <a:noAutofit/>
          </a:bodyPr>
          <a:lstStyle/>
          <a:p>
            <a:pPr lvl="0">
              <a:spcBef>
                <a:spcPts val="0"/>
              </a:spcBef>
              <a:buNone/>
            </a:pPr>
            <a:r>
              <a:rPr lang="en"/>
              <a:t>New Collaborative Editing Website for Shift Notes</a:t>
            </a:r>
          </a:p>
        </p:txBody>
      </p:sp>
      <p:sp>
        <p:nvSpPr>
          <p:cNvPr id="369" name="Shape 369"/>
          <p:cNvSpPr txBox="1"/>
          <p:nvPr>
            <p:ph idx="1" type="body"/>
          </p:nvPr>
        </p:nvSpPr>
        <p:spPr>
          <a:xfrm>
            <a:off x="311700" y="3914150"/>
            <a:ext cx="8470500" cy="1087800"/>
          </a:xfrm>
          <a:prstGeom prst="rect">
            <a:avLst/>
          </a:prstGeom>
        </p:spPr>
        <p:txBody>
          <a:bodyPr anchorCtr="0" anchor="t" bIns="91425" lIns="91425" rIns="91425" wrap="square" tIns="91425">
            <a:noAutofit/>
          </a:bodyPr>
          <a:lstStyle/>
          <a:p>
            <a:pPr lvl="0">
              <a:spcBef>
                <a:spcPts val="0"/>
              </a:spcBef>
              <a:buNone/>
            </a:pPr>
            <a:r>
              <a:rPr lang="en"/>
              <a:t>Information Technology (IT)</a:t>
            </a:r>
          </a:p>
          <a:p>
            <a:pPr lvl="0">
              <a:spcBef>
                <a:spcPts val="0"/>
              </a:spcBef>
              <a:buNone/>
            </a:pPr>
            <a:r>
              <a:rPr lang="en"/>
              <a:t>Environment, Health, and Safety (EHS)</a:t>
            </a:r>
          </a:p>
        </p:txBody>
      </p:sp>
      <p:pic>
        <p:nvPicPr>
          <p:cNvPr id="370" name="Shape 370"/>
          <p:cNvPicPr preferRelativeResize="0"/>
          <p:nvPr/>
        </p:nvPicPr>
        <p:blipFill>
          <a:blip r:embed="rId3">
            <a:alphaModFix/>
          </a:blip>
          <a:stretch>
            <a:fillRect/>
          </a:stretch>
        </p:blipFill>
        <p:spPr>
          <a:xfrm>
            <a:off x="533400" y="816850"/>
            <a:ext cx="3486150" cy="2486025"/>
          </a:xfrm>
          <a:prstGeom prst="rect">
            <a:avLst/>
          </a:prstGeom>
          <a:noFill/>
          <a:ln>
            <a:noFill/>
          </a:ln>
        </p:spPr>
      </p:pic>
      <p:pic>
        <p:nvPicPr>
          <p:cNvPr id="371" name="Shape 371"/>
          <p:cNvPicPr preferRelativeResize="0"/>
          <p:nvPr/>
        </p:nvPicPr>
        <p:blipFill>
          <a:blip r:embed="rId4">
            <a:alphaModFix/>
          </a:blip>
          <a:stretch>
            <a:fillRect/>
          </a:stretch>
        </p:blipFill>
        <p:spPr>
          <a:xfrm>
            <a:off x="4171950" y="816850"/>
            <a:ext cx="3429000" cy="2505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152400" y="0"/>
            <a:ext cx="8520600" cy="572700"/>
          </a:xfrm>
          <a:prstGeom prst="rect">
            <a:avLst/>
          </a:prstGeom>
        </p:spPr>
        <p:txBody>
          <a:bodyPr anchorCtr="0" anchor="t" bIns="91425" lIns="91425" rIns="91425" wrap="square" tIns="91425">
            <a:noAutofit/>
          </a:bodyPr>
          <a:lstStyle/>
          <a:p>
            <a:pPr lvl="0">
              <a:spcBef>
                <a:spcPts val="0"/>
              </a:spcBef>
              <a:buNone/>
            </a:pPr>
            <a:r>
              <a:rPr lang="en"/>
              <a:t>More Shift Notes</a:t>
            </a:r>
          </a:p>
        </p:txBody>
      </p:sp>
      <p:pic>
        <p:nvPicPr>
          <p:cNvPr id="377" name="Shape 377"/>
          <p:cNvPicPr preferRelativeResize="0"/>
          <p:nvPr/>
        </p:nvPicPr>
        <p:blipFill>
          <a:blip r:embed="rId3">
            <a:alphaModFix/>
          </a:blip>
          <a:stretch>
            <a:fillRect/>
          </a:stretch>
        </p:blipFill>
        <p:spPr>
          <a:xfrm>
            <a:off x="152400" y="572700"/>
            <a:ext cx="2997625" cy="2187459"/>
          </a:xfrm>
          <a:prstGeom prst="rect">
            <a:avLst/>
          </a:prstGeom>
          <a:noFill/>
          <a:ln>
            <a:noFill/>
          </a:ln>
        </p:spPr>
      </p:pic>
      <p:pic>
        <p:nvPicPr>
          <p:cNvPr id="378" name="Shape 378"/>
          <p:cNvPicPr preferRelativeResize="0"/>
          <p:nvPr/>
        </p:nvPicPr>
        <p:blipFill>
          <a:blip r:embed="rId4">
            <a:alphaModFix/>
          </a:blip>
          <a:stretch>
            <a:fillRect/>
          </a:stretch>
        </p:blipFill>
        <p:spPr>
          <a:xfrm>
            <a:off x="5105475" y="529625"/>
            <a:ext cx="2997625" cy="2162225"/>
          </a:xfrm>
          <a:prstGeom prst="rect">
            <a:avLst/>
          </a:prstGeom>
          <a:noFill/>
          <a:ln>
            <a:noFill/>
          </a:ln>
        </p:spPr>
      </p:pic>
      <p:pic>
        <p:nvPicPr>
          <p:cNvPr id="379" name="Shape 379"/>
          <p:cNvPicPr preferRelativeResize="0"/>
          <p:nvPr/>
        </p:nvPicPr>
        <p:blipFill>
          <a:blip r:embed="rId5">
            <a:alphaModFix/>
          </a:blip>
          <a:stretch>
            <a:fillRect/>
          </a:stretch>
        </p:blipFill>
        <p:spPr>
          <a:xfrm>
            <a:off x="152399" y="2965675"/>
            <a:ext cx="2997625" cy="2158941"/>
          </a:xfrm>
          <a:prstGeom prst="rect">
            <a:avLst/>
          </a:prstGeom>
          <a:noFill/>
          <a:ln>
            <a:noFill/>
          </a:ln>
        </p:spPr>
      </p:pic>
      <p:pic>
        <p:nvPicPr>
          <p:cNvPr id="380" name="Shape 380"/>
          <p:cNvPicPr preferRelativeResize="0"/>
          <p:nvPr/>
        </p:nvPicPr>
        <p:blipFill>
          <a:blip r:embed="rId6">
            <a:alphaModFix/>
          </a:blip>
          <a:stretch>
            <a:fillRect/>
          </a:stretch>
        </p:blipFill>
        <p:spPr>
          <a:xfrm>
            <a:off x="5105475" y="2965670"/>
            <a:ext cx="2997625" cy="217783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92700" y="0"/>
            <a:ext cx="8520600" cy="572700"/>
          </a:xfrm>
          <a:prstGeom prst="rect">
            <a:avLst/>
          </a:prstGeom>
        </p:spPr>
        <p:txBody>
          <a:bodyPr anchorCtr="0" anchor="t" bIns="91425" lIns="91425" rIns="91425" wrap="square" tIns="91425">
            <a:noAutofit/>
          </a:bodyPr>
          <a:lstStyle/>
          <a:p>
            <a:pPr lvl="0">
              <a:spcBef>
                <a:spcPts val="0"/>
              </a:spcBef>
              <a:buNone/>
            </a:pPr>
            <a:r>
              <a:rPr lang="en"/>
              <a:t>Example of Editing - Quality Shift Note </a:t>
            </a:r>
          </a:p>
        </p:txBody>
      </p:sp>
      <p:sp>
        <p:nvSpPr>
          <p:cNvPr id="386" name="Shape 386"/>
          <p:cNvSpPr txBox="1"/>
          <p:nvPr>
            <p:ph idx="1" type="body"/>
          </p:nvPr>
        </p:nvSpPr>
        <p:spPr>
          <a:xfrm>
            <a:off x="311700" y="4542950"/>
            <a:ext cx="8520600" cy="541800"/>
          </a:xfrm>
          <a:prstGeom prst="rect">
            <a:avLst/>
          </a:prstGeom>
        </p:spPr>
        <p:txBody>
          <a:bodyPr anchorCtr="0" anchor="t" bIns="91425" lIns="91425" rIns="91425" wrap="square" tIns="91425">
            <a:noAutofit/>
          </a:bodyPr>
          <a:lstStyle/>
          <a:p>
            <a:pPr lvl="0">
              <a:spcBef>
                <a:spcPts val="0"/>
              </a:spcBef>
              <a:buNone/>
            </a:pPr>
            <a:r>
              <a:rPr lang="en"/>
              <a:t>Supervisor types note into CKEditor (HTML editor in &lt;textarea&gt;) </a:t>
            </a:r>
          </a:p>
        </p:txBody>
      </p:sp>
      <p:pic>
        <p:nvPicPr>
          <p:cNvPr id="387" name="Shape 387"/>
          <p:cNvPicPr preferRelativeResize="0"/>
          <p:nvPr/>
        </p:nvPicPr>
        <p:blipFill>
          <a:blip r:embed="rId3">
            <a:alphaModFix/>
          </a:blip>
          <a:stretch>
            <a:fillRect/>
          </a:stretch>
        </p:blipFill>
        <p:spPr>
          <a:xfrm>
            <a:off x="454000" y="725100"/>
            <a:ext cx="7798012" cy="3665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149200" y="0"/>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Example of Photo Upload - Quality Shift Note </a:t>
            </a:r>
          </a:p>
          <a:p>
            <a:pPr lvl="0">
              <a:spcBef>
                <a:spcPts val="0"/>
              </a:spcBef>
              <a:buNone/>
            </a:pPr>
            <a:r>
              <a:t/>
            </a:r>
            <a:endParaRPr/>
          </a:p>
        </p:txBody>
      </p:sp>
      <p:sp>
        <p:nvSpPr>
          <p:cNvPr id="393" name="Shape 393"/>
          <p:cNvSpPr txBox="1"/>
          <p:nvPr>
            <p:ph idx="1" type="body"/>
          </p:nvPr>
        </p:nvSpPr>
        <p:spPr>
          <a:xfrm>
            <a:off x="198650" y="3664250"/>
            <a:ext cx="8520600" cy="14793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Basic jQuery Mobile site with custom photo uploading servlets</a:t>
            </a:r>
          </a:p>
          <a:p>
            <a:pPr indent="-342900" lvl="0" marL="457200" rtl="0">
              <a:spcBef>
                <a:spcPts val="0"/>
              </a:spcBef>
              <a:spcAft>
                <a:spcPts val="0"/>
              </a:spcAft>
            </a:pPr>
            <a:r>
              <a:rPr lang="en"/>
              <a:t>Photos are automatically resized and attached to emails</a:t>
            </a:r>
          </a:p>
          <a:p>
            <a:pPr indent="-342900" lvl="0" marL="457200">
              <a:spcBef>
                <a:spcPts val="0"/>
              </a:spcBef>
            </a:pPr>
            <a:r>
              <a:rPr lang="en"/>
              <a:t>Responsive layout for mobile and desktop browsers</a:t>
            </a:r>
          </a:p>
        </p:txBody>
      </p:sp>
      <p:pic>
        <p:nvPicPr>
          <p:cNvPr id="394" name="Shape 394"/>
          <p:cNvPicPr preferRelativeResize="0"/>
          <p:nvPr/>
        </p:nvPicPr>
        <p:blipFill>
          <a:blip r:embed="rId3">
            <a:alphaModFix/>
          </a:blip>
          <a:stretch>
            <a:fillRect/>
          </a:stretch>
        </p:blipFill>
        <p:spPr>
          <a:xfrm>
            <a:off x="149200" y="1157963"/>
            <a:ext cx="5692500" cy="1479250"/>
          </a:xfrm>
          <a:prstGeom prst="rect">
            <a:avLst/>
          </a:prstGeom>
          <a:noFill/>
          <a:ln>
            <a:noFill/>
          </a:ln>
        </p:spPr>
      </p:pic>
      <p:pic>
        <p:nvPicPr>
          <p:cNvPr id="395" name="Shape 395"/>
          <p:cNvPicPr preferRelativeResize="0"/>
          <p:nvPr/>
        </p:nvPicPr>
        <p:blipFill>
          <a:blip r:embed="rId4">
            <a:alphaModFix/>
          </a:blip>
          <a:stretch>
            <a:fillRect/>
          </a:stretch>
        </p:blipFill>
        <p:spPr>
          <a:xfrm>
            <a:off x="5997300" y="725100"/>
            <a:ext cx="2994299" cy="234498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Collaborative Editing for Shift Notes</a:t>
            </a:r>
          </a:p>
        </p:txBody>
      </p:sp>
      <p:sp>
        <p:nvSpPr>
          <p:cNvPr id="401" name="Shape 401"/>
          <p:cNvSpPr txBox="1"/>
          <p:nvPr>
            <p:ph idx="1" type="body"/>
          </p:nvPr>
        </p:nvSpPr>
        <p:spPr>
          <a:xfrm>
            <a:off x="311700" y="1152475"/>
            <a:ext cx="8520600" cy="24507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TogetherJS doesn’t work with HTML editors (CKEditor) and CKEditor 5.0 is not ready yet</a:t>
            </a:r>
          </a:p>
          <a:p>
            <a:pPr indent="-342900" lvl="0" marL="457200" rtl="0">
              <a:spcBef>
                <a:spcPts val="0"/>
              </a:spcBef>
            </a:pPr>
            <a:r>
              <a:rPr lang="en"/>
              <a:t>My solution for now: use </a:t>
            </a:r>
            <a:r>
              <a:rPr lang="en" u="sng">
                <a:solidFill>
                  <a:schemeClr val="hlink"/>
                </a:solidFill>
                <a:hlinkClick r:id="rId3"/>
              </a:rPr>
              <a:t>ShareJS</a:t>
            </a:r>
          </a:p>
          <a:p>
            <a:pPr lvl="0" rtl="0">
              <a:spcBef>
                <a:spcPts val="0"/>
              </a:spcBef>
              <a:spcAft>
                <a:spcPts val="1200"/>
              </a:spcAft>
              <a:buClr>
                <a:srgbClr val="000000"/>
              </a:buClr>
              <a:buSzPct val="91666"/>
              <a:buFont typeface="Arial"/>
              <a:buNone/>
            </a:pPr>
            <a:r>
              <a:rPr lang="en" sz="1200">
                <a:solidFill>
                  <a:srgbClr val="24292E"/>
                </a:solidFill>
              </a:rPr>
              <a:t>To make changes to a document, you can call one of these three methods:</a:t>
            </a:r>
          </a:p>
          <a:p>
            <a:pPr indent="-304800" lvl="0" marL="457200" rtl="0">
              <a:spcBef>
                <a:spcPts val="0"/>
              </a:spcBef>
              <a:spcAft>
                <a:spcPts val="0"/>
              </a:spcAft>
              <a:buClr>
                <a:srgbClr val="24292E"/>
              </a:buClr>
              <a:buSzPct val="100000"/>
            </a:pPr>
            <a:r>
              <a:rPr lang="en" sz="1200">
                <a:solidFill>
                  <a:srgbClr val="24292E"/>
                </a:solidFill>
              </a:rPr>
              <a:t>doc.create(type, [data], [context], [callback]): Create the document on the server with the given type and initial data. </a:t>
            </a:r>
          </a:p>
          <a:p>
            <a:pPr indent="-304800" lvl="0" marL="457200" rtl="0">
              <a:spcBef>
                <a:spcPts val="0"/>
              </a:spcBef>
              <a:spcAft>
                <a:spcPts val="0"/>
              </a:spcAft>
              <a:buClr>
                <a:srgbClr val="24292E"/>
              </a:buClr>
              <a:buSzPct val="100000"/>
            </a:pPr>
            <a:r>
              <a:rPr lang="en" sz="1200">
                <a:solidFill>
                  <a:srgbClr val="24292E"/>
                </a:solidFill>
                <a:highlight>
                  <a:srgbClr val="FFFFFF"/>
                </a:highlight>
              </a:rPr>
              <a:t>doc.submitOp(op, [context], [callback]): Submit an operation to the document. The operation must be valid for the given OT type of the document. </a:t>
            </a:r>
          </a:p>
          <a:p>
            <a:pPr indent="-304800" lvl="0" marL="457200">
              <a:spcBef>
                <a:spcPts val="0"/>
              </a:spcBef>
              <a:buClr>
                <a:srgbClr val="24292E"/>
              </a:buClr>
              <a:buSzPct val="100000"/>
            </a:pPr>
            <a:r>
              <a:rPr lang="en" sz="1200">
                <a:solidFill>
                  <a:srgbClr val="24292E"/>
                </a:solidFill>
                <a:highlight>
                  <a:srgbClr val="FFFFFF"/>
                </a:highlight>
              </a:rPr>
              <a:t>doc.del([context], [callback]): Delete the document on the server. </a:t>
            </a:r>
          </a:p>
        </p:txBody>
      </p:sp>
      <p:sp>
        <p:nvSpPr>
          <p:cNvPr id="402" name="Shape 402"/>
          <p:cNvSpPr txBox="1"/>
          <p:nvPr/>
        </p:nvSpPr>
        <p:spPr>
          <a:xfrm>
            <a:off x="360325" y="3716325"/>
            <a:ext cx="8124900" cy="1222200"/>
          </a:xfrm>
          <a:prstGeom prst="rect">
            <a:avLst/>
          </a:prstGeom>
          <a:noFill/>
          <a:ln>
            <a:noFill/>
          </a:ln>
        </p:spPr>
        <p:txBody>
          <a:bodyPr anchorCtr="0" anchor="t" bIns="91425" lIns="91425" rIns="91425" wrap="square" tIns="91425">
            <a:noAutofit/>
          </a:bodyPr>
          <a:lstStyle/>
          <a:p>
            <a:pPr lvl="0">
              <a:spcBef>
                <a:spcPts val="0"/>
              </a:spcBef>
              <a:buNone/>
            </a:pPr>
            <a:r>
              <a:rPr lang="en"/>
              <a:t>Warnings to others: don’t try to use diff/patch on HTML documents! Google tried this with </a:t>
            </a:r>
            <a:r>
              <a:rPr lang="en" u="sng">
                <a:solidFill>
                  <a:schemeClr val="hlink"/>
                </a:solidFill>
                <a:hlinkClick r:id="rId4"/>
              </a:rPr>
              <a:t>Differential Synchronization</a:t>
            </a:r>
            <a:r>
              <a:rPr lang="en"/>
              <a:t>, and there were endless bugs </a:t>
            </a:r>
            <a:r>
              <a:rPr lang="en" u="sng">
                <a:solidFill>
                  <a:schemeClr val="hlink"/>
                </a:solidFill>
                <a:hlinkClick r:id="rId5"/>
              </a:rPr>
              <a:t>due to DOM parsing errors and browser incompatibilities</a:t>
            </a:r>
            <a:r>
              <a:rPr lang="en"/>
              <a:t>.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title"/>
          </p:nvPr>
        </p:nvSpPr>
        <p:spPr>
          <a:xfrm>
            <a:off x="85625" y="35250"/>
            <a:ext cx="8520600" cy="572700"/>
          </a:xfrm>
          <a:prstGeom prst="rect">
            <a:avLst/>
          </a:prstGeom>
        </p:spPr>
        <p:txBody>
          <a:bodyPr anchorCtr="0" anchor="t" bIns="91425" lIns="91425" rIns="91425" wrap="square" tIns="91425">
            <a:noAutofit/>
          </a:bodyPr>
          <a:lstStyle/>
          <a:p>
            <a:pPr lvl="0">
              <a:spcBef>
                <a:spcPts val="0"/>
              </a:spcBef>
              <a:buNone/>
            </a:pPr>
            <a:r>
              <a:rPr lang="en"/>
              <a:t>Discussion and Conclusion</a:t>
            </a:r>
          </a:p>
        </p:txBody>
      </p:sp>
      <p:sp>
        <p:nvSpPr>
          <p:cNvPr id="408" name="Shape 408"/>
          <p:cNvSpPr txBox="1"/>
          <p:nvPr>
            <p:ph idx="1" type="body"/>
          </p:nvPr>
        </p:nvSpPr>
        <p:spPr>
          <a:xfrm>
            <a:off x="198650" y="607950"/>
            <a:ext cx="8623800" cy="4428300"/>
          </a:xfrm>
          <a:prstGeom prst="rect">
            <a:avLst/>
          </a:prstGeom>
        </p:spPr>
        <p:txBody>
          <a:bodyPr anchorCtr="0" anchor="t" bIns="91425" lIns="91425" rIns="91425" wrap="square" tIns="91425">
            <a:noAutofit/>
          </a:bodyPr>
          <a:lstStyle/>
          <a:p>
            <a:pPr indent="-419100" lvl="0" marL="457200" rtl="0">
              <a:spcBef>
                <a:spcPts val="0"/>
              </a:spcBef>
              <a:spcAft>
                <a:spcPts val="0"/>
              </a:spcAft>
              <a:buSzPct val="100000"/>
            </a:pPr>
            <a:r>
              <a:rPr lang="en" sz="3000"/>
              <a:t>Operational Transformation and CRDTs are the two main methods of synchronizing data in between web browsers</a:t>
            </a:r>
          </a:p>
          <a:p>
            <a:pPr indent="-419100" lvl="0" marL="457200" rtl="0">
              <a:spcBef>
                <a:spcPts val="0"/>
              </a:spcBef>
              <a:spcAft>
                <a:spcPts val="0"/>
              </a:spcAft>
              <a:buSzPct val="100000"/>
            </a:pPr>
            <a:r>
              <a:rPr lang="en" sz="3000"/>
              <a:t>Google Docs uses OT, but you have to use Google servers</a:t>
            </a:r>
          </a:p>
          <a:p>
            <a:pPr indent="-419100" lvl="0" marL="457200">
              <a:spcBef>
                <a:spcPts val="0"/>
              </a:spcBef>
              <a:buSzPct val="100000"/>
            </a:pPr>
            <a:r>
              <a:rPr lang="en" sz="3000"/>
              <a:t>With an editor and a data model, you can build your own solution for free!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204550" y="141425"/>
            <a:ext cx="8520600" cy="572700"/>
          </a:xfrm>
          <a:prstGeom prst="rect">
            <a:avLst/>
          </a:prstGeom>
        </p:spPr>
        <p:txBody>
          <a:bodyPr anchorCtr="0" anchor="t" bIns="91425" lIns="91425" rIns="91425" wrap="square" tIns="91425">
            <a:noAutofit/>
          </a:bodyPr>
          <a:lstStyle/>
          <a:p>
            <a:pPr lvl="0">
              <a:spcBef>
                <a:spcPts val="0"/>
              </a:spcBef>
              <a:buNone/>
            </a:pPr>
            <a:r>
              <a:rPr lang="en"/>
              <a:t>Most operations don’t commute</a:t>
            </a:r>
          </a:p>
        </p:txBody>
      </p:sp>
      <p:sp>
        <p:nvSpPr>
          <p:cNvPr id="79" name="Shape 79"/>
          <p:cNvSpPr txBox="1"/>
          <p:nvPr>
            <p:ph idx="1" type="body"/>
          </p:nvPr>
        </p:nvSpPr>
        <p:spPr>
          <a:xfrm>
            <a:off x="87875" y="3946925"/>
            <a:ext cx="3813900" cy="11040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Commute: A+B = B+A</a:t>
            </a:r>
          </a:p>
          <a:p>
            <a:pPr indent="-342900" lvl="0" marL="457200" rtl="0">
              <a:spcBef>
                <a:spcPts val="0"/>
              </a:spcBef>
              <a:spcAft>
                <a:spcPts val="0"/>
              </a:spcAft>
            </a:pPr>
            <a:r>
              <a:rPr lang="en"/>
              <a:t>But A-B ≠ B-A</a:t>
            </a:r>
          </a:p>
          <a:p>
            <a:pPr indent="-342900" lvl="0" marL="457200" rtl="0">
              <a:spcBef>
                <a:spcPts val="0"/>
              </a:spcBef>
            </a:pPr>
            <a:r>
              <a:rPr lang="en"/>
              <a:t>Real life: wash clothes then dry</a:t>
            </a:r>
          </a:p>
        </p:txBody>
      </p:sp>
      <p:sp>
        <p:nvSpPr>
          <p:cNvPr id="80" name="Shape 80"/>
          <p:cNvSpPr txBox="1"/>
          <p:nvPr/>
        </p:nvSpPr>
        <p:spPr>
          <a:xfrm>
            <a:off x="8437975" y="94800"/>
            <a:ext cx="458400" cy="383100"/>
          </a:xfrm>
          <a:prstGeom prst="rect">
            <a:avLst/>
          </a:prstGeom>
          <a:solidFill>
            <a:srgbClr val="CFE2F3"/>
          </a:solidFill>
          <a:ln>
            <a:noFill/>
          </a:ln>
        </p:spPr>
        <p:txBody>
          <a:bodyPr anchorCtr="0" anchor="t" bIns="91425" lIns="91425" rIns="91425" wrap="square" tIns="91425">
            <a:noAutofit/>
          </a:bodyPr>
          <a:lstStyle/>
          <a:p>
            <a:pPr lvl="0" rtl="0" algn="ctr">
              <a:spcBef>
                <a:spcPts val="0"/>
              </a:spcBef>
              <a:buNone/>
            </a:pPr>
            <a:r>
              <a:rPr lang="en"/>
              <a:t>OT</a:t>
            </a:r>
          </a:p>
        </p:txBody>
      </p:sp>
      <p:sp>
        <p:nvSpPr>
          <p:cNvPr id="81" name="Shape 81"/>
          <p:cNvSpPr/>
          <p:nvPr/>
        </p:nvSpPr>
        <p:spPr>
          <a:xfrm>
            <a:off x="8437975" y="423975"/>
            <a:ext cx="458400" cy="177600"/>
          </a:xfrm>
          <a:prstGeom prst="leftRightArrow">
            <a:avLst>
              <a:gd fmla="val 50000" name="adj1"/>
              <a:gd fmla="val 500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82" name="Shape 82"/>
          <p:cNvPicPr preferRelativeResize="0"/>
          <p:nvPr/>
        </p:nvPicPr>
        <p:blipFill>
          <a:blip r:embed="rId3">
            <a:alphaModFix/>
          </a:blip>
          <a:stretch>
            <a:fillRect/>
          </a:stretch>
        </p:blipFill>
        <p:spPr>
          <a:xfrm>
            <a:off x="1759750" y="714125"/>
            <a:ext cx="5338361" cy="3151250"/>
          </a:xfrm>
          <a:prstGeom prst="rect">
            <a:avLst/>
          </a:prstGeom>
          <a:noFill/>
          <a:ln>
            <a:noFill/>
          </a:ln>
        </p:spPr>
      </p:pic>
      <p:sp>
        <p:nvSpPr>
          <p:cNvPr id="83" name="Shape 83"/>
          <p:cNvSpPr txBox="1"/>
          <p:nvPr/>
        </p:nvSpPr>
        <p:spPr>
          <a:xfrm>
            <a:off x="6569275" y="3481975"/>
            <a:ext cx="909900" cy="383100"/>
          </a:xfrm>
          <a:prstGeom prst="rect">
            <a:avLst/>
          </a:prstGeom>
          <a:noFill/>
          <a:ln>
            <a:noFill/>
          </a:ln>
        </p:spPr>
        <p:txBody>
          <a:bodyPr anchorCtr="0" anchor="t" bIns="91425" lIns="91425" rIns="91425" wrap="square" tIns="91425">
            <a:noAutofit/>
          </a:bodyPr>
          <a:lstStyle/>
          <a:p>
            <a:pPr lvl="0">
              <a:spcBef>
                <a:spcPts val="0"/>
              </a:spcBef>
              <a:buNone/>
            </a:pPr>
            <a:r>
              <a:rPr lang="en" sz="1000" u="sng">
                <a:solidFill>
                  <a:schemeClr val="hlink"/>
                </a:solidFill>
                <a:hlinkClick r:id="rId4"/>
              </a:rPr>
              <a:t>Source</a:t>
            </a:r>
          </a:p>
        </p:txBody>
      </p:sp>
      <p:sp>
        <p:nvSpPr>
          <p:cNvPr id="84" name="Shape 84"/>
          <p:cNvSpPr txBox="1"/>
          <p:nvPr>
            <p:ph idx="1" type="body"/>
          </p:nvPr>
        </p:nvSpPr>
        <p:spPr>
          <a:xfrm>
            <a:off x="4659875" y="3870725"/>
            <a:ext cx="4368000" cy="11040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Commute: editing different text</a:t>
            </a:r>
          </a:p>
          <a:p>
            <a:pPr indent="-342900" lvl="0" marL="457200" rtl="0">
              <a:spcBef>
                <a:spcPts val="0"/>
              </a:spcBef>
              <a:spcAft>
                <a:spcPts val="0"/>
              </a:spcAft>
            </a:pPr>
            <a:r>
              <a:rPr lang="en"/>
              <a:t>Doesn’t commute: editing same text</a:t>
            </a:r>
          </a:p>
          <a:p>
            <a:pPr indent="-342900" lvl="0" marL="457200" rtl="0">
              <a:spcBef>
                <a:spcPts val="0"/>
              </a:spcBef>
            </a:pPr>
            <a:r>
              <a:rPr lang="en"/>
              <a:t>Real life: appending text</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Shape 413"/>
          <p:cNvSpPr txBox="1"/>
          <p:nvPr>
            <p:ph type="title"/>
          </p:nvPr>
        </p:nvSpPr>
        <p:spPr>
          <a:xfrm>
            <a:off x="168825" y="52125"/>
            <a:ext cx="8520600" cy="572700"/>
          </a:xfrm>
          <a:prstGeom prst="rect">
            <a:avLst/>
          </a:prstGeom>
        </p:spPr>
        <p:txBody>
          <a:bodyPr anchorCtr="0" anchor="t" bIns="91425" lIns="91425" rIns="91425" wrap="square" tIns="91425">
            <a:noAutofit/>
          </a:bodyPr>
          <a:lstStyle/>
          <a:p>
            <a:pPr lvl="0">
              <a:spcBef>
                <a:spcPts val="0"/>
              </a:spcBef>
              <a:buNone/>
            </a:pPr>
            <a:r>
              <a:rPr lang="en"/>
              <a:t>End</a:t>
            </a:r>
          </a:p>
        </p:txBody>
      </p:sp>
      <p:pic>
        <p:nvPicPr>
          <p:cNvPr id="414" name="Shape 414"/>
          <p:cNvPicPr preferRelativeResize="0"/>
          <p:nvPr/>
        </p:nvPicPr>
        <p:blipFill>
          <a:blip r:embed="rId3">
            <a:alphaModFix/>
          </a:blip>
          <a:stretch>
            <a:fillRect/>
          </a:stretch>
        </p:blipFill>
        <p:spPr>
          <a:xfrm>
            <a:off x="2527700" y="768275"/>
            <a:ext cx="3730200" cy="3473325"/>
          </a:xfrm>
          <a:prstGeom prst="rect">
            <a:avLst/>
          </a:prstGeom>
          <a:noFill/>
          <a:ln>
            <a:noFill/>
          </a:ln>
        </p:spPr>
      </p:pic>
      <p:sp>
        <p:nvSpPr>
          <p:cNvPr id="415" name="Shape 415"/>
          <p:cNvSpPr txBox="1"/>
          <p:nvPr/>
        </p:nvSpPr>
        <p:spPr>
          <a:xfrm>
            <a:off x="2678900" y="4308850"/>
            <a:ext cx="3579000" cy="642300"/>
          </a:xfrm>
          <a:prstGeom prst="rect">
            <a:avLst/>
          </a:prstGeom>
          <a:noFill/>
          <a:ln>
            <a:noFill/>
          </a:ln>
        </p:spPr>
        <p:txBody>
          <a:bodyPr anchorCtr="0" anchor="t" bIns="91425" lIns="91425" rIns="91425" wrap="square" tIns="91425">
            <a:noAutofit/>
          </a:bodyPr>
          <a:lstStyle/>
          <a:p>
            <a:pPr lvl="0">
              <a:spcBef>
                <a:spcPts val="0"/>
              </a:spcBef>
              <a:buNone/>
            </a:pPr>
            <a:r>
              <a:rPr lang="en" u="sng">
                <a:solidFill>
                  <a:schemeClr val="hlink"/>
                </a:solidFill>
                <a:hlinkClick r:id="rId4"/>
              </a:rPr>
              <a:t>Source</a:t>
            </a:r>
            <a:r>
              <a:rPr lang="en"/>
              <a:t>: </a:t>
            </a:r>
            <a:r>
              <a:rPr lang="en" sz="1100">
                <a:solidFill>
                  <a:schemeClr val="dk1"/>
                </a:solidFill>
              </a:rPr>
              <a:t>Arthur Plotnik’s </a:t>
            </a:r>
            <a:r>
              <a:rPr i="1" lang="en" sz="1100">
                <a:solidFill>
                  <a:schemeClr val="dk1"/>
                </a:solidFill>
              </a:rPr>
              <a:t>The Elements of Editing: A Modern Guide for Editors and Journalists</a:t>
            </a:r>
            <a:r>
              <a:rPr lang="en" sz="1100">
                <a:solidFill>
                  <a:schemeClr val="dk1"/>
                </a:solidFill>
              </a:rPr>
              <a:t> (New York: Macmillan, 1982).</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19" name="Shape 419"/>
        <p:cNvGrpSpPr/>
        <p:nvPr/>
      </p:nvGrpSpPr>
      <p:grpSpPr>
        <a:xfrm>
          <a:off x="0" y="0"/>
          <a:ext cx="0" cy="0"/>
          <a:chOff x="0" y="0"/>
          <a:chExt cx="0" cy="0"/>
        </a:xfrm>
      </p:grpSpPr>
      <p:sp>
        <p:nvSpPr>
          <p:cNvPr id="420" name="Shape 4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457200" rtl="0">
              <a:spcBef>
                <a:spcPts val="0"/>
              </a:spcBef>
              <a:buNone/>
            </a:pPr>
            <a:r>
              <a:rPr lang="en"/>
              <a:t>Where do irreconcilable conflicts come from?</a:t>
            </a:r>
          </a:p>
        </p:txBody>
      </p:sp>
      <p:sp>
        <p:nvSpPr>
          <p:cNvPr id="421" name="Shape 42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pPr>
            <a:r>
              <a:rPr lang="en"/>
              <a:t>Multiple users</a:t>
            </a:r>
          </a:p>
          <a:p>
            <a:pPr indent="-342900" lvl="0" marL="457200" rtl="0">
              <a:spcBef>
                <a:spcPts val="0"/>
              </a:spcBef>
              <a:spcAft>
                <a:spcPts val="0"/>
              </a:spcAft>
            </a:pPr>
            <a:r>
              <a:rPr lang="en"/>
              <a:t>Same data</a:t>
            </a:r>
          </a:p>
          <a:p>
            <a:pPr indent="-342900" lvl="0" marL="457200" rtl="0">
              <a:spcBef>
                <a:spcPts val="0"/>
              </a:spcBef>
              <a:spcAft>
                <a:spcPts val="0"/>
              </a:spcAft>
            </a:pPr>
            <a:r>
              <a:rPr lang="en"/>
              <a:t>Spread out over time</a:t>
            </a:r>
          </a:p>
          <a:p>
            <a:pPr indent="-342900" lvl="0" marL="457200" rtl="0">
              <a:spcBef>
                <a:spcPts val="0"/>
              </a:spcBef>
              <a:spcAft>
                <a:spcPts val="0"/>
              </a:spcAft>
            </a:pPr>
            <a:r>
              <a:rPr lang="en"/>
              <a:t>Loss of order of operations</a:t>
            </a:r>
          </a:p>
          <a:p>
            <a:pPr indent="-342900" lvl="0" marL="457200">
              <a:spcBef>
                <a:spcPts val="0"/>
              </a:spcBef>
            </a:pPr>
            <a:r>
              <a:rPr lang="en"/>
              <a:t>Result: Large, </a:t>
            </a:r>
            <a:r>
              <a:rPr lang="en"/>
              <a:t>irreconcilable</a:t>
            </a:r>
            <a:r>
              <a:rPr lang="en"/>
              <a:t> diffs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0" y="0"/>
            <a:ext cx="9144000" cy="568200"/>
          </a:xfrm>
          <a:prstGeom prst="rect">
            <a:avLst/>
          </a:prstGeom>
        </p:spPr>
        <p:txBody>
          <a:bodyPr anchorCtr="0" anchor="t" bIns="91425" lIns="91425" rIns="91425" wrap="square" tIns="91425">
            <a:noAutofit/>
          </a:bodyPr>
          <a:lstStyle/>
          <a:p>
            <a:pPr lvl="0" rtl="0" algn="ctr">
              <a:spcBef>
                <a:spcPts val="0"/>
              </a:spcBef>
              <a:buNone/>
            </a:pPr>
            <a:r>
              <a:rPr lang="en"/>
              <a:t>How does collaborative editing with Google Docs work?</a:t>
            </a:r>
          </a:p>
        </p:txBody>
      </p:sp>
      <p:sp>
        <p:nvSpPr>
          <p:cNvPr id="90" name="Shape 90"/>
          <p:cNvSpPr txBox="1"/>
          <p:nvPr>
            <p:ph idx="1" type="body"/>
          </p:nvPr>
        </p:nvSpPr>
        <p:spPr>
          <a:xfrm>
            <a:off x="150900" y="3684075"/>
            <a:ext cx="8842200" cy="1420500"/>
          </a:xfrm>
          <a:prstGeom prst="rect">
            <a:avLst/>
          </a:prstGeom>
        </p:spPr>
        <p:txBody>
          <a:bodyPr anchorCtr="0" anchor="t" bIns="91425" lIns="91425" rIns="91425" wrap="square" tIns="91425">
            <a:noAutofit/>
          </a:bodyPr>
          <a:lstStyle/>
          <a:p>
            <a:pPr lvl="0">
              <a:spcBef>
                <a:spcPts val="0"/>
              </a:spcBef>
              <a:buNone/>
            </a:pPr>
            <a:r>
              <a:rPr lang="en"/>
              <a:t>The shared state (a text document) is maintained by sending messages that contain individual operations (inserting or deleting text). These operations are transformed such that every client will have the same state after all messages are received (</a:t>
            </a:r>
            <a:r>
              <a:rPr lang="en"/>
              <a:t>eventual consistency).</a:t>
            </a:r>
          </a:p>
        </p:txBody>
      </p:sp>
      <p:sp>
        <p:nvSpPr>
          <p:cNvPr id="91" name="Shape 91"/>
          <p:cNvSpPr/>
          <p:nvPr/>
        </p:nvSpPr>
        <p:spPr>
          <a:xfrm>
            <a:off x="1424125" y="1882075"/>
            <a:ext cx="1056600" cy="568200"/>
          </a:xfrm>
          <a:prstGeom prst="rect">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lgn="ctr">
              <a:spcBef>
                <a:spcPts val="0"/>
              </a:spcBef>
              <a:buNone/>
            </a:pPr>
            <a:r>
              <a:rPr lang="en"/>
              <a:t>Client C1</a:t>
            </a:r>
          </a:p>
        </p:txBody>
      </p:sp>
      <p:sp>
        <p:nvSpPr>
          <p:cNvPr id="92" name="Shape 92"/>
          <p:cNvSpPr/>
          <p:nvPr/>
        </p:nvSpPr>
        <p:spPr>
          <a:xfrm>
            <a:off x="5120175" y="1882075"/>
            <a:ext cx="1056600" cy="5682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Client C2</a:t>
            </a:r>
          </a:p>
        </p:txBody>
      </p:sp>
      <p:sp>
        <p:nvSpPr>
          <p:cNvPr id="93" name="Shape 93"/>
          <p:cNvSpPr/>
          <p:nvPr/>
        </p:nvSpPr>
        <p:spPr>
          <a:xfrm>
            <a:off x="3261050" y="640675"/>
            <a:ext cx="1056600" cy="5682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Google server</a:t>
            </a:r>
          </a:p>
        </p:txBody>
      </p:sp>
      <p:sp>
        <p:nvSpPr>
          <p:cNvPr id="94" name="Shape 94"/>
          <p:cNvSpPr/>
          <p:nvPr/>
        </p:nvSpPr>
        <p:spPr>
          <a:xfrm>
            <a:off x="2645550" y="1281350"/>
            <a:ext cx="834600" cy="778200"/>
          </a:xfrm>
          <a:prstGeom prst="bentUpArrow">
            <a:avLst>
              <a:gd fmla="val 25000" name="adj1"/>
              <a:gd fmla="val 25000" name="adj2"/>
              <a:gd fmla="val 25000" name="adj3"/>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5" name="Shape 95"/>
          <p:cNvSpPr/>
          <p:nvPr/>
        </p:nvSpPr>
        <p:spPr>
          <a:xfrm>
            <a:off x="1216350" y="2539025"/>
            <a:ext cx="1429200" cy="1056300"/>
          </a:xfrm>
          <a:prstGeom prst="round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Clr>
                <a:schemeClr val="dk1"/>
              </a:buClr>
              <a:buFont typeface="Arial"/>
              <a:buNone/>
            </a:pPr>
            <a:r>
              <a:rPr lang="en">
                <a:solidFill>
                  <a:schemeClr val="dk1"/>
                </a:solidFill>
              </a:rPr>
              <a:t>Lorm ipsum dolor </a:t>
            </a:r>
            <a:r>
              <a:rPr lang="en" u="sng">
                <a:solidFill>
                  <a:schemeClr val="dk1"/>
                </a:solidFill>
              </a:rPr>
              <a:t>sit amet</a:t>
            </a:r>
            <a:r>
              <a:rPr lang="en">
                <a:solidFill>
                  <a:schemeClr val="dk1"/>
                </a:solidFill>
              </a:rPr>
              <a:t> ...</a:t>
            </a:r>
          </a:p>
          <a:p>
            <a:pPr lvl="0">
              <a:spcBef>
                <a:spcPts val="0"/>
              </a:spcBef>
              <a:buNone/>
            </a:pPr>
            <a:r>
              <a:t/>
            </a:r>
            <a:endParaRPr/>
          </a:p>
        </p:txBody>
      </p:sp>
      <p:sp>
        <p:nvSpPr>
          <p:cNvPr id="96" name="Shape 96"/>
          <p:cNvSpPr/>
          <p:nvPr/>
        </p:nvSpPr>
        <p:spPr>
          <a:xfrm>
            <a:off x="4946450" y="2539025"/>
            <a:ext cx="1429200" cy="1056300"/>
          </a:xfrm>
          <a:prstGeom prst="roundRect">
            <a:avLst>
              <a:gd fmla="val 16667" name="adj"/>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rPr>
              <a:t>Lorm ipsum dolor ...</a:t>
            </a:r>
          </a:p>
          <a:p>
            <a:pPr lvl="0" rtl="0">
              <a:spcBef>
                <a:spcPts val="0"/>
              </a:spcBef>
              <a:buNone/>
            </a:pPr>
            <a:r>
              <a:t/>
            </a:r>
            <a:endParaRPr/>
          </a:p>
        </p:txBody>
      </p:sp>
      <p:sp>
        <p:nvSpPr>
          <p:cNvPr id="97" name="Shape 97"/>
          <p:cNvSpPr txBox="1"/>
          <p:nvPr/>
        </p:nvSpPr>
        <p:spPr>
          <a:xfrm>
            <a:off x="2633125" y="1995275"/>
            <a:ext cx="1429200" cy="872100"/>
          </a:xfrm>
          <a:prstGeom prst="rect">
            <a:avLst/>
          </a:prstGeom>
          <a:noFill/>
          <a:ln>
            <a:noFill/>
          </a:ln>
        </p:spPr>
        <p:txBody>
          <a:bodyPr anchorCtr="0" anchor="t" bIns="91425" lIns="91425" rIns="91425" wrap="square" tIns="91425">
            <a:noAutofit/>
          </a:bodyPr>
          <a:lstStyle/>
          <a:p>
            <a:pPr lvl="0">
              <a:spcBef>
                <a:spcPts val="0"/>
              </a:spcBef>
              <a:buNone/>
            </a:pPr>
            <a:r>
              <a:rPr i="1" lang="en"/>
              <a:t>M1: </a:t>
            </a:r>
            <a:r>
              <a:rPr i="1" lang="en"/>
              <a:t>C1 inserted ‘sit amet’ after position 16</a:t>
            </a:r>
          </a:p>
        </p:txBody>
      </p:sp>
      <p:sp>
        <p:nvSpPr>
          <p:cNvPr id="98" name="Shape 98"/>
          <p:cNvSpPr/>
          <p:nvPr/>
        </p:nvSpPr>
        <p:spPr>
          <a:xfrm flipH="1" rot="10800000">
            <a:off x="4465211" y="1120119"/>
            <a:ext cx="950100" cy="673200"/>
          </a:xfrm>
          <a:prstGeom prst="bentUpArrow">
            <a:avLst>
              <a:gd fmla="val 25000" name="adj1"/>
              <a:gd fmla="val 25707" name="adj2"/>
              <a:gd fmla="val 23737" name="adj3"/>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99" name="Shape 99"/>
          <p:cNvSpPr txBox="1"/>
          <p:nvPr/>
        </p:nvSpPr>
        <p:spPr>
          <a:xfrm>
            <a:off x="5390375" y="1325625"/>
            <a:ext cx="2123700" cy="568200"/>
          </a:xfrm>
          <a:prstGeom prst="rect">
            <a:avLst/>
          </a:prstGeom>
          <a:noFill/>
          <a:ln>
            <a:noFill/>
          </a:ln>
        </p:spPr>
        <p:txBody>
          <a:bodyPr anchorCtr="0" anchor="t" bIns="91425" lIns="91425" rIns="91425" wrap="square" tIns="91425">
            <a:noAutofit/>
          </a:bodyPr>
          <a:lstStyle/>
          <a:p>
            <a:pPr lvl="0" rtl="0">
              <a:spcBef>
                <a:spcPts val="0"/>
              </a:spcBef>
              <a:buNone/>
            </a:pPr>
            <a:r>
              <a:rPr i="1" lang="en"/>
              <a:t>M1: C1 </a:t>
            </a:r>
            <a:r>
              <a:rPr i="1" lang="en">
                <a:solidFill>
                  <a:schemeClr val="dk1"/>
                </a:solidFill>
              </a:rPr>
              <a:t>inserted ‘sit amet’ after position 16</a:t>
            </a:r>
          </a:p>
        </p:txBody>
      </p:sp>
      <p:sp>
        <p:nvSpPr>
          <p:cNvPr id="100" name="Shape 100"/>
          <p:cNvSpPr/>
          <p:nvPr/>
        </p:nvSpPr>
        <p:spPr>
          <a:xfrm>
            <a:off x="6723475" y="2521950"/>
            <a:ext cx="1429200" cy="1056300"/>
          </a:xfrm>
          <a:prstGeom prst="roundRect">
            <a:avLst>
              <a:gd fmla="val 16667" name="adj"/>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rPr>
              <a:t>Lorm ipsum dolor </a:t>
            </a:r>
            <a:r>
              <a:rPr lang="en" u="sng">
                <a:solidFill>
                  <a:schemeClr val="dk1"/>
                </a:solidFill>
              </a:rPr>
              <a:t>sit amet</a:t>
            </a:r>
            <a:r>
              <a:rPr lang="en">
                <a:solidFill>
                  <a:schemeClr val="dk1"/>
                </a:solidFill>
              </a:rPr>
              <a:t> ...</a:t>
            </a:r>
          </a:p>
          <a:p>
            <a:pPr lvl="0" rtl="0">
              <a:spcBef>
                <a:spcPts val="0"/>
              </a:spcBef>
              <a:buNone/>
            </a:pPr>
            <a:r>
              <a:t/>
            </a:r>
            <a:endParaRPr/>
          </a:p>
        </p:txBody>
      </p:sp>
      <p:sp>
        <p:nvSpPr>
          <p:cNvPr id="101" name="Shape 101"/>
          <p:cNvSpPr/>
          <p:nvPr/>
        </p:nvSpPr>
        <p:spPr>
          <a:xfrm>
            <a:off x="6427375" y="2978375"/>
            <a:ext cx="296100" cy="177600"/>
          </a:xfrm>
          <a:prstGeom prst="rightArrow">
            <a:avLst>
              <a:gd fmla="val 50000" name="adj1"/>
              <a:gd fmla="val 50000" name="adj2"/>
            </a:avLst>
          </a:prstGeom>
          <a:solidFill>
            <a:srgbClr val="00FFF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2" name="Shape 102"/>
          <p:cNvSpPr txBox="1"/>
          <p:nvPr/>
        </p:nvSpPr>
        <p:spPr>
          <a:xfrm>
            <a:off x="6853475" y="2172725"/>
            <a:ext cx="1106700" cy="366300"/>
          </a:xfrm>
          <a:prstGeom prst="rect">
            <a:avLst/>
          </a:prstGeom>
          <a:noFill/>
          <a:ln>
            <a:noFill/>
          </a:ln>
        </p:spPr>
        <p:txBody>
          <a:bodyPr anchorCtr="0" anchor="t" bIns="91425" lIns="91425" rIns="91425" wrap="square" tIns="91425">
            <a:noAutofit/>
          </a:bodyPr>
          <a:lstStyle/>
          <a:p>
            <a:pPr lvl="0" algn="ctr">
              <a:spcBef>
                <a:spcPts val="0"/>
              </a:spcBef>
              <a:buNone/>
            </a:pPr>
            <a:r>
              <a:rPr lang="en"/>
              <a:t>New state</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21175" y="18600"/>
            <a:ext cx="8520600" cy="572700"/>
          </a:xfrm>
          <a:prstGeom prst="rect">
            <a:avLst/>
          </a:prstGeom>
        </p:spPr>
        <p:txBody>
          <a:bodyPr anchorCtr="0" anchor="t" bIns="91425" lIns="91425" rIns="91425" wrap="square" tIns="91425">
            <a:noAutofit/>
          </a:bodyPr>
          <a:lstStyle/>
          <a:p>
            <a:pPr lvl="0">
              <a:spcBef>
                <a:spcPts val="0"/>
              </a:spcBef>
              <a:buNone/>
            </a:pPr>
            <a:r>
              <a:rPr lang="en"/>
              <a:t>3-way merge version control (diff and patch)</a:t>
            </a:r>
          </a:p>
        </p:txBody>
      </p:sp>
      <p:pic>
        <p:nvPicPr>
          <p:cNvPr id="108" name="Shape 108"/>
          <p:cNvPicPr preferRelativeResize="0"/>
          <p:nvPr/>
        </p:nvPicPr>
        <p:blipFill>
          <a:blip r:embed="rId3">
            <a:alphaModFix/>
          </a:blip>
          <a:stretch>
            <a:fillRect/>
          </a:stretch>
        </p:blipFill>
        <p:spPr>
          <a:xfrm>
            <a:off x="255375" y="515100"/>
            <a:ext cx="8696435" cy="459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title"/>
          </p:nvPr>
        </p:nvSpPr>
        <p:spPr>
          <a:xfrm>
            <a:off x="311700" y="221775"/>
            <a:ext cx="8520600" cy="572700"/>
          </a:xfrm>
          <a:prstGeom prst="rect">
            <a:avLst/>
          </a:prstGeom>
        </p:spPr>
        <p:txBody>
          <a:bodyPr anchorCtr="0" anchor="t" bIns="91425" lIns="91425" rIns="91425" wrap="square" tIns="91425">
            <a:noAutofit/>
          </a:bodyPr>
          <a:lstStyle/>
          <a:p>
            <a:pPr lvl="0">
              <a:spcBef>
                <a:spcPts val="0"/>
              </a:spcBef>
              <a:buNone/>
            </a:pPr>
            <a:r>
              <a:rPr lang="en"/>
              <a:t>Google Realtime API</a:t>
            </a:r>
          </a:p>
        </p:txBody>
      </p:sp>
      <p:sp>
        <p:nvSpPr>
          <p:cNvPr id="114" name="Shape 114"/>
          <p:cNvSpPr txBox="1"/>
          <p:nvPr>
            <p:ph idx="1" type="body"/>
          </p:nvPr>
        </p:nvSpPr>
        <p:spPr>
          <a:xfrm>
            <a:off x="177750" y="4565000"/>
            <a:ext cx="8520600" cy="374400"/>
          </a:xfrm>
          <a:prstGeom prst="rect">
            <a:avLst/>
          </a:prstGeom>
        </p:spPr>
        <p:txBody>
          <a:bodyPr anchorCtr="0" anchor="t" bIns="91425" lIns="91425" rIns="91425" wrap="square" tIns="91425">
            <a:noAutofit/>
          </a:bodyPr>
          <a:lstStyle/>
          <a:p>
            <a:pPr lvl="0">
              <a:spcBef>
                <a:spcPts val="0"/>
              </a:spcBef>
              <a:buNone/>
            </a:pPr>
            <a:r>
              <a:rPr lang="en" sz="1100">
                <a:solidFill>
                  <a:schemeClr val="dk1"/>
                </a:solidFill>
              </a:rPr>
              <a:t>		</a:t>
            </a:r>
            <a:r>
              <a:rPr lang="en" sz="1100" u="sng">
                <a:solidFill>
                  <a:schemeClr val="hlink"/>
                </a:solidFill>
                <a:hlinkClick r:id="rId3"/>
              </a:rPr>
              <a:t>https://developers.google.com/google-apps/realtime/overview</a:t>
            </a:r>
          </a:p>
        </p:txBody>
      </p:sp>
      <p:sp>
        <p:nvSpPr>
          <p:cNvPr id="115" name="Shape 115"/>
          <p:cNvSpPr txBox="1"/>
          <p:nvPr/>
        </p:nvSpPr>
        <p:spPr>
          <a:xfrm>
            <a:off x="306900" y="1273500"/>
            <a:ext cx="8530200" cy="2596500"/>
          </a:xfrm>
          <a:prstGeom prst="rect">
            <a:avLst/>
          </a:prstGeom>
          <a:noFill/>
          <a:ln>
            <a:noFill/>
          </a:ln>
        </p:spPr>
        <p:txBody>
          <a:bodyPr anchorCtr="0" anchor="t" bIns="91425" lIns="91425" rIns="91425" wrap="square" tIns="91425">
            <a:noAutofit/>
          </a:bodyPr>
          <a:lstStyle/>
          <a:p>
            <a:pPr indent="-374650" lvl="0" marL="457200" rtl="0">
              <a:spcBef>
                <a:spcPts val="0"/>
              </a:spcBef>
              <a:spcAft>
                <a:spcPts val="0"/>
              </a:spcAft>
              <a:buSzPct val="100000"/>
              <a:buChar char="●"/>
            </a:pPr>
            <a:r>
              <a:rPr lang="en" sz="2300"/>
              <a:t>Client side javascript library implementing operational transformations (OT)</a:t>
            </a:r>
          </a:p>
          <a:p>
            <a:pPr indent="-374650" lvl="0" marL="457200" rtl="0">
              <a:spcBef>
                <a:spcPts val="0"/>
              </a:spcBef>
              <a:spcAft>
                <a:spcPts val="0"/>
              </a:spcAft>
              <a:buSzPct val="100000"/>
              <a:buChar char="●"/>
            </a:pPr>
            <a:r>
              <a:rPr lang="en" sz="2300"/>
              <a:t>Requires Google-based authentication and storage in Google Drive</a:t>
            </a:r>
          </a:p>
          <a:p>
            <a:pPr indent="-374650" lvl="0" marL="457200" rtl="0">
              <a:spcBef>
                <a:spcPts val="0"/>
              </a:spcBef>
              <a:buSzPct val="100000"/>
              <a:buChar char="●"/>
            </a:pPr>
            <a:r>
              <a:rPr lang="en" sz="2300"/>
              <a:t>Used by Google Docs, Slides, Sheets, etc.</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0" y="0"/>
            <a:ext cx="9144000" cy="572700"/>
          </a:xfrm>
          <a:prstGeom prst="rect">
            <a:avLst/>
          </a:prstGeom>
        </p:spPr>
        <p:txBody>
          <a:bodyPr anchorCtr="0" anchor="t" bIns="91425" lIns="91425" rIns="91425" wrap="square" tIns="91425">
            <a:noAutofit/>
          </a:bodyPr>
          <a:lstStyle/>
          <a:p>
            <a:pPr lvl="0">
              <a:spcBef>
                <a:spcPts val="0"/>
              </a:spcBef>
              <a:buNone/>
            </a:pPr>
            <a:r>
              <a:rPr lang="en"/>
              <a:t>Operational Transformation (OT)</a:t>
            </a:r>
          </a:p>
        </p:txBody>
      </p:sp>
      <p:sp>
        <p:nvSpPr>
          <p:cNvPr id="121" name="Shape 121"/>
          <p:cNvSpPr txBox="1"/>
          <p:nvPr>
            <p:ph idx="1" type="body"/>
          </p:nvPr>
        </p:nvSpPr>
        <p:spPr>
          <a:xfrm>
            <a:off x="0" y="692450"/>
            <a:ext cx="9144000" cy="852300"/>
          </a:xfrm>
          <a:prstGeom prst="rect">
            <a:avLst/>
          </a:prstGeom>
        </p:spPr>
        <p:txBody>
          <a:bodyPr anchorCtr="0" anchor="t" bIns="91425" lIns="91425" rIns="91425" wrap="square" tIns="91425">
            <a:noAutofit/>
          </a:bodyPr>
          <a:lstStyle/>
          <a:p>
            <a:pPr lvl="0">
              <a:spcBef>
                <a:spcPts val="0"/>
              </a:spcBef>
              <a:buNone/>
            </a:pPr>
            <a:r>
              <a:rPr lang="en"/>
              <a:t>Dating back at least to the 1989 Grove System, OT provided the first practical way to maintain a complex shared state with eventual consistency.</a:t>
            </a:r>
          </a:p>
        </p:txBody>
      </p:sp>
      <p:sp>
        <p:nvSpPr>
          <p:cNvPr id="122" name="Shape 122"/>
          <p:cNvSpPr/>
          <p:nvPr/>
        </p:nvSpPr>
        <p:spPr>
          <a:xfrm>
            <a:off x="979475" y="2541613"/>
            <a:ext cx="1056600" cy="568200"/>
          </a:xfrm>
          <a:prstGeom prst="rect">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lgn="ctr">
              <a:spcBef>
                <a:spcPts val="0"/>
              </a:spcBef>
              <a:buNone/>
            </a:pPr>
            <a:r>
              <a:rPr lang="en"/>
              <a:t>Client C2</a:t>
            </a:r>
          </a:p>
        </p:txBody>
      </p:sp>
      <p:sp>
        <p:nvSpPr>
          <p:cNvPr id="123" name="Shape 123"/>
          <p:cNvSpPr/>
          <p:nvPr/>
        </p:nvSpPr>
        <p:spPr>
          <a:xfrm>
            <a:off x="406900" y="3377225"/>
            <a:ext cx="2082600" cy="1056300"/>
          </a:xfrm>
          <a:prstGeom prst="roundRect">
            <a:avLst>
              <a:gd fmla="val 16667" name="adj"/>
            </a:avLst>
          </a:prstGeom>
          <a:solidFill>
            <a:srgbClr val="F4CC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rPr>
              <a:t>Lor</a:t>
            </a:r>
            <a:r>
              <a:rPr lang="en" u="sng">
                <a:solidFill>
                  <a:schemeClr val="dk1"/>
                </a:solidFill>
              </a:rPr>
              <a:t>e</a:t>
            </a:r>
            <a:r>
              <a:rPr lang="en">
                <a:solidFill>
                  <a:schemeClr val="dk1"/>
                </a:solidFill>
              </a:rPr>
              <a:t>m ipsum dolor ...</a:t>
            </a:r>
          </a:p>
          <a:p>
            <a:pPr lvl="0" rtl="0">
              <a:spcBef>
                <a:spcPts val="0"/>
              </a:spcBef>
              <a:buNone/>
            </a:pPr>
            <a:r>
              <a:t/>
            </a:r>
            <a:endParaRPr/>
          </a:p>
        </p:txBody>
      </p:sp>
      <p:sp>
        <p:nvSpPr>
          <p:cNvPr id="124" name="Shape 124"/>
          <p:cNvSpPr txBox="1"/>
          <p:nvPr/>
        </p:nvSpPr>
        <p:spPr>
          <a:xfrm>
            <a:off x="2639600" y="2492425"/>
            <a:ext cx="2367300" cy="666600"/>
          </a:xfrm>
          <a:prstGeom prst="rect">
            <a:avLst/>
          </a:prstGeom>
          <a:noFill/>
          <a:ln>
            <a:noFill/>
          </a:ln>
        </p:spPr>
        <p:txBody>
          <a:bodyPr anchorCtr="0" anchor="t" bIns="91425" lIns="91425" rIns="91425" wrap="square" tIns="91425">
            <a:noAutofit/>
          </a:bodyPr>
          <a:lstStyle/>
          <a:p>
            <a:pPr lvl="0" rtl="0">
              <a:spcBef>
                <a:spcPts val="0"/>
              </a:spcBef>
              <a:buNone/>
            </a:pPr>
            <a:r>
              <a:rPr i="1" lang="en">
                <a:solidFill>
                  <a:schemeClr val="dk1"/>
                </a:solidFill>
              </a:rPr>
              <a:t>M1 (remote): C1 inserted ‘sit amet’ after position </a:t>
            </a:r>
            <a:r>
              <a:rPr b="1" i="1" lang="en" u="sng">
                <a:solidFill>
                  <a:schemeClr val="dk1"/>
                </a:solidFill>
              </a:rPr>
              <a:t>16</a:t>
            </a:r>
          </a:p>
        </p:txBody>
      </p:sp>
      <p:sp>
        <p:nvSpPr>
          <p:cNvPr id="125" name="Shape 125"/>
          <p:cNvSpPr/>
          <p:nvPr/>
        </p:nvSpPr>
        <p:spPr>
          <a:xfrm>
            <a:off x="7387850" y="3104550"/>
            <a:ext cx="1429200" cy="1056300"/>
          </a:xfrm>
          <a:prstGeom prst="roundRect">
            <a:avLst>
              <a:gd fmla="val 16667" name="adj"/>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rtl="0">
              <a:spcBef>
                <a:spcPts val="0"/>
              </a:spcBef>
              <a:buNone/>
            </a:pPr>
            <a:r>
              <a:rPr lang="en">
                <a:solidFill>
                  <a:schemeClr val="dk1"/>
                </a:solidFill>
              </a:rPr>
              <a:t>Lor</a:t>
            </a:r>
            <a:r>
              <a:rPr lang="en" u="sng">
                <a:solidFill>
                  <a:schemeClr val="dk1"/>
                </a:solidFill>
              </a:rPr>
              <a:t>e</a:t>
            </a:r>
            <a:r>
              <a:rPr lang="en">
                <a:solidFill>
                  <a:schemeClr val="dk1"/>
                </a:solidFill>
              </a:rPr>
              <a:t>m ipsum dolor </a:t>
            </a:r>
            <a:r>
              <a:rPr lang="en" u="sng">
                <a:solidFill>
                  <a:schemeClr val="dk1"/>
                </a:solidFill>
              </a:rPr>
              <a:t>sit amet</a:t>
            </a:r>
            <a:r>
              <a:rPr lang="en">
                <a:solidFill>
                  <a:schemeClr val="dk1"/>
                </a:solidFill>
              </a:rPr>
              <a:t> ...</a:t>
            </a:r>
          </a:p>
          <a:p>
            <a:pPr lvl="0" rtl="0">
              <a:spcBef>
                <a:spcPts val="0"/>
              </a:spcBef>
              <a:buNone/>
            </a:pPr>
            <a:r>
              <a:t/>
            </a:r>
            <a:endParaRPr/>
          </a:p>
        </p:txBody>
      </p:sp>
      <p:sp>
        <p:nvSpPr>
          <p:cNvPr id="126" name="Shape 126"/>
          <p:cNvSpPr/>
          <p:nvPr/>
        </p:nvSpPr>
        <p:spPr>
          <a:xfrm>
            <a:off x="7091750" y="3560975"/>
            <a:ext cx="296100" cy="177600"/>
          </a:xfrm>
          <a:prstGeom prst="rightArrow">
            <a:avLst>
              <a:gd fmla="val 50000" name="adj1"/>
              <a:gd fmla="val 50000" name="adj2"/>
            </a:avLst>
          </a:prstGeom>
          <a:solidFill>
            <a:srgbClr val="FFF2C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27" name="Shape 127"/>
          <p:cNvSpPr txBox="1"/>
          <p:nvPr/>
        </p:nvSpPr>
        <p:spPr>
          <a:xfrm>
            <a:off x="7576350" y="2674825"/>
            <a:ext cx="879000" cy="390600"/>
          </a:xfrm>
          <a:prstGeom prst="rect">
            <a:avLst/>
          </a:prstGeom>
          <a:noFill/>
          <a:ln>
            <a:noFill/>
          </a:ln>
        </p:spPr>
        <p:txBody>
          <a:bodyPr anchorCtr="0" anchor="t" bIns="91425" lIns="91425" rIns="91425" wrap="square" tIns="91425">
            <a:noAutofit/>
          </a:bodyPr>
          <a:lstStyle/>
          <a:p>
            <a:pPr lvl="0">
              <a:spcBef>
                <a:spcPts val="0"/>
              </a:spcBef>
              <a:buNone/>
            </a:pPr>
            <a:r>
              <a:rPr lang="en"/>
              <a:t>State 2</a:t>
            </a:r>
          </a:p>
        </p:txBody>
      </p:sp>
      <p:sp>
        <p:nvSpPr>
          <p:cNvPr id="128" name="Shape 128"/>
          <p:cNvSpPr txBox="1"/>
          <p:nvPr/>
        </p:nvSpPr>
        <p:spPr>
          <a:xfrm>
            <a:off x="2639600" y="3766925"/>
            <a:ext cx="2367300" cy="666600"/>
          </a:xfrm>
          <a:prstGeom prst="rect">
            <a:avLst/>
          </a:prstGeom>
          <a:noFill/>
          <a:ln>
            <a:noFill/>
          </a:ln>
        </p:spPr>
        <p:txBody>
          <a:bodyPr anchorCtr="0" anchor="t" bIns="91425" lIns="91425" rIns="91425" wrap="square" tIns="91425">
            <a:noAutofit/>
          </a:bodyPr>
          <a:lstStyle/>
          <a:p>
            <a:pPr lvl="0" rtl="0">
              <a:spcBef>
                <a:spcPts val="0"/>
              </a:spcBef>
              <a:buNone/>
            </a:pPr>
            <a:r>
              <a:rPr i="1" lang="en">
                <a:solidFill>
                  <a:schemeClr val="dk1"/>
                </a:solidFill>
              </a:rPr>
              <a:t>M2 (local): C2 inserted ‘e’ after position 2</a:t>
            </a:r>
          </a:p>
        </p:txBody>
      </p:sp>
      <p:sp>
        <p:nvSpPr>
          <p:cNvPr id="129" name="Shape 129"/>
          <p:cNvSpPr txBox="1"/>
          <p:nvPr/>
        </p:nvSpPr>
        <p:spPr>
          <a:xfrm>
            <a:off x="3050250" y="3114000"/>
            <a:ext cx="879000" cy="390600"/>
          </a:xfrm>
          <a:prstGeom prst="rect">
            <a:avLst/>
          </a:prstGeom>
          <a:noFill/>
          <a:ln>
            <a:noFill/>
          </a:ln>
        </p:spPr>
        <p:txBody>
          <a:bodyPr anchorCtr="0" anchor="t" bIns="91425" lIns="91425" rIns="91425" wrap="square" tIns="91425">
            <a:noAutofit/>
          </a:bodyPr>
          <a:lstStyle/>
          <a:p>
            <a:pPr lvl="0" rtl="0" algn="ctr">
              <a:spcBef>
                <a:spcPts val="0"/>
              </a:spcBef>
              <a:buNone/>
            </a:pPr>
            <a:r>
              <a:rPr lang="en"/>
              <a:t>+</a:t>
            </a:r>
          </a:p>
        </p:txBody>
      </p:sp>
      <p:sp>
        <p:nvSpPr>
          <p:cNvPr id="130" name="Shape 130"/>
          <p:cNvSpPr txBox="1"/>
          <p:nvPr/>
        </p:nvSpPr>
        <p:spPr>
          <a:xfrm>
            <a:off x="4882725" y="2584045"/>
            <a:ext cx="745800" cy="1843200"/>
          </a:xfrm>
          <a:prstGeom prst="rect">
            <a:avLst/>
          </a:prstGeom>
          <a:noFill/>
          <a:ln>
            <a:noFill/>
          </a:ln>
        </p:spPr>
        <p:txBody>
          <a:bodyPr anchorCtr="0" anchor="t" bIns="91425" lIns="91425" rIns="91425" wrap="square" tIns="91425">
            <a:noAutofit/>
          </a:bodyPr>
          <a:lstStyle/>
          <a:p>
            <a:pPr lvl="0">
              <a:spcBef>
                <a:spcPts val="0"/>
              </a:spcBef>
              <a:buNone/>
            </a:pPr>
            <a:r>
              <a:rPr lang="en" sz="9600"/>
              <a:t>}</a:t>
            </a:r>
          </a:p>
        </p:txBody>
      </p:sp>
      <p:sp>
        <p:nvSpPr>
          <p:cNvPr id="131" name="Shape 131"/>
          <p:cNvSpPr txBox="1"/>
          <p:nvPr/>
        </p:nvSpPr>
        <p:spPr>
          <a:xfrm>
            <a:off x="5433125" y="3114000"/>
            <a:ext cx="1530300" cy="940200"/>
          </a:xfrm>
          <a:prstGeom prst="rect">
            <a:avLst/>
          </a:prstGeom>
          <a:noFill/>
          <a:ln>
            <a:noFill/>
          </a:ln>
        </p:spPr>
        <p:txBody>
          <a:bodyPr anchorCtr="0" anchor="t" bIns="91425" lIns="91425" rIns="91425" wrap="square" tIns="91425">
            <a:noAutofit/>
          </a:bodyPr>
          <a:lstStyle/>
          <a:p>
            <a:pPr lvl="0" rtl="0">
              <a:spcBef>
                <a:spcPts val="0"/>
              </a:spcBef>
              <a:buNone/>
            </a:pPr>
            <a:r>
              <a:rPr i="1" lang="en">
                <a:solidFill>
                  <a:schemeClr val="dk1"/>
                </a:solidFill>
              </a:rPr>
              <a:t>T(</a:t>
            </a:r>
            <a:r>
              <a:rPr i="1" lang="en">
                <a:solidFill>
                  <a:schemeClr val="dk1"/>
                </a:solidFill>
              </a:rPr>
              <a:t>M1, M2): C1 inserted ‘sit amet’ after position </a:t>
            </a:r>
            <a:r>
              <a:rPr b="1" i="1" lang="en" u="sng">
                <a:solidFill>
                  <a:schemeClr val="dk1"/>
                </a:solidFill>
              </a:rPr>
              <a:t>17</a:t>
            </a:r>
          </a:p>
        </p:txBody>
      </p:sp>
      <p:sp>
        <p:nvSpPr>
          <p:cNvPr id="132" name="Shape 132"/>
          <p:cNvSpPr txBox="1"/>
          <p:nvPr/>
        </p:nvSpPr>
        <p:spPr>
          <a:xfrm>
            <a:off x="1080875" y="3037800"/>
            <a:ext cx="879000" cy="390600"/>
          </a:xfrm>
          <a:prstGeom prst="rect">
            <a:avLst/>
          </a:prstGeom>
          <a:noFill/>
          <a:ln>
            <a:noFill/>
          </a:ln>
        </p:spPr>
        <p:txBody>
          <a:bodyPr anchorCtr="0" anchor="t" bIns="91425" lIns="91425" rIns="91425" wrap="square" tIns="91425">
            <a:noAutofit/>
          </a:bodyPr>
          <a:lstStyle/>
          <a:p>
            <a:pPr lvl="0" rtl="0">
              <a:spcBef>
                <a:spcPts val="0"/>
              </a:spcBef>
              <a:buNone/>
            </a:pPr>
            <a:r>
              <a:rPr lang="en"/>
              <a:t>State 1</a:t>
            </a:r>
          </a:p>
        </p:txBody>
      </p:sp>
      <p:sp>
        <p:nvSpPr>
          <p:cNvPr id="133" name="Shape 133"/>
          <p:cNvSpPr txBox="1"/>
          <p:nvPr/>
        </p:nvSpPr>
        <p:spPr>
          <a:xfrm>
            <a:off x="2639600" y="1821650"/>
            <a:ext cx="1887900" cy="390600"/>
          </a:xfrm>
          <a:prstGeom prst="rect">
            <a:avLst/>
          </a:prstGeom>
          <a:noFill/>
          <a:ln>
            <a:noFill/>
          </a:ln>
        </p:spPr>
        <p:txBody>
          <a:bodyPr anchorCtr="0" anchor="t" bIns="91425" lIns="91425" rIns="91425" wrap="square" tIns="91425">
            <a:noAutofit/>
          </a:bodyPr>
          <a:lstStyle/>
          <a:p>
            <a:pPr lvl="0" algn="ctr">
              <a:spcBef>
                <a:spcPts val="0"/>
              </a:spcBef>
              <a:buNone/>
            </a:pPr>
            <a:r>
              <a:rPr lang="en" u="sng"/>
              <a:t>Operations M1, M2</a:t>
            </a:r>
          </a:p>
        </p:txBody>
      </p:sp>
      <p:sp>
        <p:nvSpPr>
          <p:cNvPr id="134" name="Shape 134"/>
          <p:cNvSpPr txBox="1"/>
          <p:nvPr/>
        </p:nvSpPr>
        <p:spPr>
          <a:xfrm>
            <a:off x="5482825" y="1848450"/>
            <a:ext cx="1429200" cy="390600"/>
          </a:xfrm>
          <a:prstGeom prst="rect">
            <a:avLst/>
          </a:prstGeom>
          <a:noFill/>
          <a:ln>
            <a:noFill/>
          </a:ln>
        </p:spPr>
        <p:txBody>
          <a:bodyPr anchorCtr="0" anchor="t" bIns="91425" lIns="91425" rIns="91425" wrap="square" tIns="91425">
            <a:noAutofit/>
          </a:bodyPr>
          <a:lstStyle/>
          <a:p>
            <a:pPr lvl="0">
              <a:spcBef>
                <a:spcPts val="0"/>
              </a:spcBef>
              <a:buNone/>
            </a:pPr>
            <a:r>
              <a:rPr lang="en"/>
              <a:t>Transformation</a:t>
            </a:r>
          </a:p>
        </p:txBody>
      </p:sp>
      <p:sp>
        <p:nvSpPr>
          <p:cNvPr id="135" name="Shape 135"/>
          <p:cNvSpPr txBox="1"/>
          <p:nvPr/>
        </p:nvSpPr>
        <p:spPr>
          <a:xfrm>
            <a:off x="8437975" y="94800"/>
            <a:ext cx="458400" cy="383100"/>
          </a:xfrm>
          <a:prstGeom prst="rect">
            <a:avLst/>
          </a:prstGeom>
          <a:solidFill>
            <a:srgbClr val="CFE2F3"/>
          </a:solidFill>
          <a:ln>
            <a:noFill/>
          </a:ln>
        </p:spPr>
        <p:txBody>
          <a:bodyPr anchorCtr="0" anchor="t" bIns="91425" lIns="91425" rIns="91425" wrap="square" tIns="91425">
            <a:noAutofit/>
          </a:bodyPr>
          <a:lstStyle/>
          <a:p>
            <a:pPr lvl="0" algn="ctr">
              <a:spcBef>
                <a:spcPts val="0"/>
              </a:spcBef>
              <a:buNone/>
            </a:pPr>
            <a:r>
              <a:rPr lang="en"/>
              <a:t>OT</a:t>
            </a:r>
          </a:p>
        </p:txBody>
      </p:sp>
      <p:sp>
        <p:nvSpPr>
          <p:cNvPr id="136" name="Shape 136"/>
          <p:cNvSpPr/>
          <p:nvPr/>
        </p:nvSpPr>
        <p:spPr>
          <a:xfrm>
            <a:off x="8437975" y="423975"/>
            <a:ext cx="458400" cy="177600"/>
          </a:xfrm>
          <a:prstGeom prst="leftRightArrow">
            <a:avLst>
              <a:gd fmla="val 50000" name="adj1"/>
              <a:gd fmla="val 500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159300" y="64025"/>
            <a:ext cx="8520600" cy="572700"/>
          </a:xfrm>
          <a:prstGeom prst="rect">
            <a:avLst/>
          </a:prstGeom>
        </p:spPr>
        <p:txBody>
          <a:bodyPr anchorCtr="0" anchor="t" bIns="91425" lIns="91425" rIns="91425" wrap="square" tIns="91425">
            <a:noAutofit/>
          </a:bodyPr>
          <a:lstStyle/>
          <a:p>
            <a:pPr lvl="0">
              <a:spcBef>
                <a:spcPts val="0"/>
              </a:spcBef>
              <a:buNone/>
            </a:pPr>
            <a:r>
              <a:rPr lang="en"/>
              <a:t>OT Visualization Demo</a:t>
            </a:r>
          </a:p>
        </p:txBody>
      </p:sp>
      <p:sp>
        <p:nvSpPr>
          <p:cNvPr id="142" name="Shape 142"/>
          <p:cNvSpPr txBox="1"/>
          <p:nvPr>
            <p:ph idx="1" type="body"/>
          </p:nvPr>
        </p:nvSpPr>
        <p:spPr>
          <a:xfrm>
            <a:off x="159300" y="4464875"/>
            <a:ext cx="8520600" cy="496800"/>
          </a:xfrm>
          <a:prstGeom prst="rect">
            <a:avLst/>
          </a:prstGeom>
        </p:spPr>
        <p:txBody>
          <a:bodyPr anchorCtr="0" anchor="t" bIns="91425" lIns="91425" rIns="91425" wrap="square" tIns="91425">
            <a:noAutofit/>
          </a:bodyPr>
          <a:lstStyle/>
          <a:p>
            <a:pPr lvl="0">
              <a:spcBef>
                <a:spcPts val="0"/>
              </a:spcBef>
              <a:buNone/>
            </a:pPr>
            <a:r>
              <a:rPr lang="en" u="sng">
                <a:solidFill>
                  <a:schemeClr val="hlink"/>
                </a:solidFill>
                <a:hlinkClick r:id="rId3"/>
              </a:rPr>
              <a:t>https://operational-transformation.github.io/visualization.html</a:t>
            </a:r>
          </a:p>
        </p:txBody>
      </p:sp>
      <p:sp>
        <p:nvSpPr>
          <p:cNvPr id="143" name="Shape 143"/>
          <p:cNvSpPr txBox="1"/>
          <p:nvPr/>
        </p:nvSpPr>
        <p:spPr>
          <a:xfrm>
            <a:off x="8437975" y="94800"/>
            <a:ext cx="458400" cy="383100"/>
          </a:xfrm>
          <a:prstGeom prst="rect">
            <a:avLst/>
          </a:prstGeom>
          <a:solidFill>
            <a:srgbClr val="CFE2F3"/>
          </a:solidFill>
          <a:ln>
            <a:noFill/>
          </a:ln>
        </p:spPr>
        <p:txBody>
          <a:bodyPr anchorCtr="0" anchor="t" bIns="91425" lIns="91425" rIns="91425" wrap="square" tIns="91425">
            <a:noAutofit/>
          </a:bodyPr>
          <a:lstStyle/>
          <a:p>
            <a:pPr lvl="0" rtl="0" algn="ctr">
              <a:spcBef>
                <a:spcPts val="0"/>
              </a:spcBef>
              <a:buNone/>
            </a:pPr>
            <a:r>
              <a:rPr lang="en"/>
              <a:t>OT</a:t>
            </a:r>
          </a:p>
        </p:txBody>
      </p:sp>
      <p:sp>
        <p:nvSpPr>
          <p:cNvPr id="144" name="Shape 144"/>
          <p:cNvSpPr/>
          <p:nvPr/>
        </p:nvSpPr>
        <p:spPr>
          <a:xfrm>
            <a:off x="8437975" y="423975"/>
            <a:ext cx="458400" cy="177600"/>
          </a:xfrm>
          <a:prstGeom prst="leftRightArrow">
            <a:avLst>
              <a:gd fmla="val 50000" name="adj1"/>
              <a:gd fmla="val 50000" name="adj2"/>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145" name="Shape 145"/>
          <p:cNvPicPr preferRelativeResize="0"/>
          <p:nvPr/>
        </p:nvPicPr>
        <p:blipFill>
          <a:blip r:embed="rId4">
            <a:alphaModFix/>
          </a:blip>
          <a:stretch>
            <a:fillRect/>
          </a:stretch>
        </p:blipFill>
        <p:spPr>
          <a:xfrm>
            <a:off x="804275" y="753400"/>
            <a:ext cx="7144184" cy="3523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